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7" r:id="rId13"/>
    <p:sldId id="265" r:id="rId14"/>
    <p:sldId id="266" r:id="rId15"/>
    <p:sldId id="268" r:id="rId16"/>
    <p:sldId id="269" r:id="rId17"/>
    <p:sldId id="270" r:id="rId18"/>
    <p:sldId id="271" r:id="rId19"/>
    <p:sldId id="272" r:id="rId20"/>
    <p:sldId id="273" r:id="rId21"/>
    <p:sldId id="274" r:id="rId22"/>
    <p:sldId id="275" r:id="rId23"/>
    <p:sldId id="276" r:id="rId24"/>
    <p:sldId id="277" r:id="rId25"/>
    <p:sldId id="281" r:id="rId26"/>
    <p:sldId id="282" r:id="rId27"/>
    <p:sldId id="283" r:id="rId28"/>
    <p:sldId id="285" r:id="rId29"/>
    <p:sldId id="298" r:id="rId30"/>
    <p:sldId id="309" r:id="rId31"/>
    <p:sldId id="312" r:id="rId32"/>
    <p:sldId id="311" r:id="rId33"/>
    <p:sldId id="310" r:id="rId34"/>
    <p:sldId id="289" r:id="rId35"/>
    <p:sldId id="291" r:id="rId36"/>
    <p:sldId id="292" r:id="rId37"/>
    <p:sldId id="297" r:id="rId38"/>
    <p:sldId id="295" r:id="rId39"/>
    <p:sldId id="293" r:id="rId40"/>
    <p:sldId id="278" r:id="rId4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 name="Shape 80"/>
        <p:cNvGrpSpPr/>
        <p:nvPr/>
      </p:nvGrpSpPr>
      <p:grpSpPr>
        <a:xfrm>
          <a:off x="0" y="0"/>
          <a:ext cx="0" cy="0"/>
          <a:chOff x="0" y="0"/>
          <a:chExt cx="0" cy="0"/>
        </a:xfrm>
      </p:grpSpPr>
      <p:sp>
        <p:nvSpPr>
          <p:cNvPr id="81" name="Google Shape;81;p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82" name="Google Shape;82;p1: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7" name="Shape 147"/>
        <p:cNvGrpSpPr/>
        <p:nvPr/>
      </p:nvGrpSpPr>
      <p:grpSpPr>
        <a:xfrm>
          <a:off x="0" y="0"/>
          <a:ext cx="0" cy="0"/>
          <a:chOff x="0" y="0"/>
          <a:chExt cx="0" cy="0"/>
        </a:xfrm>
      </p:grpSpPr>
      <p:sp>
        <p:nvSpPr>
          <p:cNvPr id="148" name="Google Shape;148;p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49" name="Google Shape;149;p7: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5" name="Shape 135"/>
        <p:cNvGrpSpPr/>
        <p:nvPr/>
      </p:nvGrpSpPr>
      <p:grpSpPr>
        <a:xfrm>
          <a:off x="0" y="0"/>
          <a:ext cx="0" cy="0"/>
          <a:chOff x="0" y="0"/>
          <a:chExt cx="0" cy="0"/>
        </a:xfrm>
      </p:grpSpPr>
      <p:sp>
        <p:nvSpPr>
          <p:cNvPr id="136" name="Google Shape;136;g2e754881374_0_46: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e754881374_0_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0" name="Shape 140"/>
        <p:cNvGrpSpPr/>
        <p:nvPr/>
      </p:nvGrpSpPr>
      <p:grpSpPr>
        <a:xfrm>
          <a:off x="0" y="0"/>
          <a:ext cx="0" cy="0"/>
          <a:chOff x="0" y="0"/>
          <a:chExt cx="0" cy="0"/>
        </a:xfrm>
      </p:grpSpPr>
      <p:sp>
        <p:nvSpPr>
          <p:cNvPr id="141" name="Google Shape;141;p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42" name="Google Shape;142;p8: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5" name="Shape 155"/>
        <p:cNvGrpSpPr/>
        <p:nvPr/>
      </p:nvGrpSpPr>
      <p:grpSpPr>
        <a:xfrm>
          <a:off x="0" y="0"/>
          <a:ext cx="0" cy="0"/>
          <a:chOff x="0" y="0"/>
          <a:chExt cx="0" cy="0"/>
        </a:xfrm>
      </p:grpSpPr>
      <p:sp>
        <p:nvSpPr>
          <p:cNvPr id="156" name="Google Shape;156;p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7" name="Google Shape;157;p5: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3" name="Shape 163"/>
        <p:cNvGrpSpPr/>
        <p:nvPr/>
      </p:nvGrpSpPr>
      <p:grpSpPr>
        <a:xfrm>
          <a:off x="0" y="0"/>
          <a:ext cx="0" cy="0"/>
          <a:chOff x="0" y="0"/>
          <a:chExt cx="0" cy="0"/>
        </a:xfrm>
      </p:grpSpPr>
      <p:sp>
        <p:nvSpPr>
          <p:cNvPr id="164" name="Google Shape;164;p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65" name="Google Shape;165;p9: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9" name="Shape 169"/>
        <p:cNvGrpSpPr/>
        <p:nvPr/>
      </p:nvGrpSpPr>
      <p:grpSpPr>
        <a:xfrm>
          <a:off x="0" y="0"/>
          <a:ext cx="0" cy="0"/>
          <a:chOff x="0" y="0"/>
          <a:chExt cx="0" cy="0"/>
        </a:xfrm>
      </p:grpSpPr>
      <p:sp>
        <p:nvSpPr>
          <p:cNvPr id="170" name="Google Shape;170;g2e754881374_0_108: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e754881374_0_1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5" name="Shape 175"/>
        <p:cNvGrpSpPr/>
        <p:nvPr/>
      </p:nvGrpSpPr>
      <p:grpSpPr>
        <a:xfrm>
          <a:off x="0" y="0"/>
          <a:ext cx="0" cy="0"/>
          <a:chOff x="0" y="0"/>
          <a:chExt cx="0" cy="0"/>
        </a:xfrm>
      </p:grpSpPr>
      <p:sp>
        <p:nvSpPr>
          <p:cNvPr id="176" name="Google Shape;176;g2e754881374_0_83: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e754881374_0_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3" name="Shape 183"/>
        <p:cNvGrpSpPr/>
        <p:nvPr/>
      </p:nvGrpSpPr>
      <p:grpSpPr>
        <a:xfrm>
          <a:off x="0" y="0"/>
          <a:ext cx="0" cy="0"/>
          <a:chOff x="0" y="0"/>
          <a:chExt cx="0" cy="0"/>
        </a:xfrm>
      </p:grpSpPr>
      <p:sp>
        <p:nvSpPr>
          <p:cNvPr id="184" name="Google Shape;184;p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5" name="Google Shape;185;p10: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3" name="Shape 193"/>
        <p:cNvGrpSpPr/>
        <p:nvPr/>
      </p:nvGrpSpPr>
      <p:grpSpPr>
        <a:xfrm>
          <a:off x="0" y="0"/>
          <a:ext cx="0" cy="0"/>
          <a:chOff x="0" y="0"/>
          <a:chExt cx="0" cy="0"/>
        </a:xfrm>
      </p:grpSpPr>
      <p:sp>
        <p:nvSpPr>
          <p:cNvPr id="194" name="Google Shape;194;g2e754881374_0_95: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e754881374_0_9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0" name="Shape 200"/>
        <p:cNvGrpSpPr/>
        <p:nvPr/>
      </p:nvGrpSpPr>
      <p:grpSpPr>
        <a:xfrm>
          <a:off x="0" y="0"/>
          <a:ext cx="0" cy="0"/>
          <a:chOff x="0" y="0"/>
          <a:chExt cx="0" cy="0"/>
        </a:xfrm>
      </p:grpSpPr>
      <p:sp>
        <p:nvSpPr>
          <p:cNvPr id="201" name="Google Shape;201;p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02" name="Google Shape;202;p11: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87" name="Shape 87"/>
        <p:cNvGrpSpPr/>
        <p:nvPr/>
      </p:nvGrpSpPr>
      <p:grpSpPr>
        <a:xfrm>
          <a:off x="0" y="0"/>
          <a:ext cx="0" cy="0"/>
          <a:chOff x="0" y="0"/>
          <a:chExt cx="0" cy="0"/>
        </a:xfrm>
      </p:grpSpPr>
      <p:sp>
        <p:nvSpPr>
          <p:cNvPr id="88" name="Google Shape;88;g2e754881374_0_115: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e754881374_0_1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5" name="Shape 205"/>
        <p:cNvGrpSpPr/>
        <p:nvPr/>
      </p:nvGrpSpPr>
      <p:grpSpPr>
        <a:xfrm>
          <a:off x="0" y="0"/>
          <a:ext cx="0" cy="0"/>
          <a:chOff x="0" y="0"/>
          <a:chExt cx="0" cy="0"/>
        </a:xfrm>
      </p:grpSpPr>
      <p:sp>
        <p:nvSpPr>
          <p:cNvPr id="206" name="Google Shape;206;p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07" name="Google Shape;207;p12: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1" name="Shape 211"/>
        <p:cNvGrpSpPr/>
        <p:nvPr/>
      </p:nvGrpSpPr>
      <p:grpSpPr>
        <a:xfrm>
          <a:off x="0" y="0"/>
          <a:ext cx="0" cy="0"/>
          <a:chOff x="0" y="0"/>
          <a:chExt cx="0" cy="0"/>
        </a:xfrm>
      </p:grpSpPr>
      <p:sp>
        <p:nvSpPr>
          <p:cNvPr id="212" name="Google Shape;212;p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13" name="Google Shape;213;p1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g2e754881374_0_73: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e754881374_0_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3" name="Shape 223"/>
        <p:cNvGrpSpPr/>
        <p:nvPr/>
      </p:nvGrpSpPr>
      <p:grpSpPr>
        <a:xfrm>
          <a:off x="0" y="0"/>
          <a:ext cx="0" cy="0"/>
          <a:chOff x="0" y="0"/>
          <a:chExt cx="0" cy="0"/>
        </a:xfrm>
      </p:grpSpPr>
      <p:sp>
        <p:nvSpPr>
          <p:cNvPr id="224" name="Google Shape;224;g2e754881374_0_78: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e754881374_0_7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93" name="Shape 93"/>
        <p:cNvGrpSpPr/>
        <p:nvPr/>
      </p:nvGrpSpPr>
      <p:grpSpPr>
        <a:xfrm>
          <a:off x="0" y="0"/>
          <a:ext cx="0" cy="0"/>
          <a:chOff x="0" y="0"/>
          <a:chExt cx="0" cy="0"/>
        </a:xfrm>
      </p:grpSpPr>
      <p:sp>
        <p:nvSpPr>
          <p:cNvPr id="94" name="Google Shape;94;g2e754881374_0_19: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e754881374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99" name="Shape 99"/>
        <p:cNvGrpSpPr/>
        <p:nvPr/>
      </p:nvGrpSpPr>
      <p:grpSpPr>
        <a:xfrm>
          <a:off x="0" y="0"/>
          <a:ext cx="0" cy="0"/>
          <a:chOff x="0" y="0"/>
          <a:chExt cx="0" cy="0"/>
        </a:xfrm>
      </p:grpSpPr>
      <p:sp>
        <p:nvSpPr>
          <p:cNvPr id="100" name="Google Shape;100;p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01" name="Google Shape;101;p2: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5" name="Shape 105"/>
        <p:cNvGrpSpPr/>
        <p:nvPr/>
      </p:nvGrpSpPr>
      <p:grpSpPr>
        <a:xfrm>
          <a:off x="0" y="0"/>
          <a:ext cx="0" cy="0"/>
          <a:chOff x="0" y="0"/>
          <a:chExt cx="0" cy="0"/>
        </a:xfrm>
      </p:grpSpPr>
      <p:sp>
        <p:nvSpPr>
          <p:cNvPr id="106" name="Google Shape;106;p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07" name="Google Shape;107;p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 name="Shape 111"/>
        <p:cNvGrpSpPr/>
        <p:nvPr/>
      </p:nvGrpSpPr>
      <p:grpSpPr>
        <a:xfrm>
          <a:off x="0" y="0"/>
          <a:ext cx="0" cy="0"/>
          <a:chOff x="0" y="0"/>
          <a:chExt cx="0" cy="0"/>
        </a:xfrm>
      </p:grpSpPr>
      <p:sp>
        <p:nvSpPr>
          <p:cNvPr id="112" name="Google Shape;112;g2e754881374_0_26: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e754881374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 name="Shape 118"/>
        <p:cNvGrpSpPr/>
        <p:nvPr/>
      </p:nvGrpSpPr>
      <p:grpSpPr>
        <a:xfrm>
          <a:off x="0" y="0"/>
          <a:ext cx="0" cy="0"/>
          <a:chOff x="0" y="0"/>
          <a:chExt cx="0" cy="0"/>
        </a:xfrm>
      </p:grpSpPr>
      <p:sp>
        <p:nvSpPr>
          <p:cNvPr id="119" name="Google Shape;119;p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20" name="Google Shape;120;p4: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4" name="Shape 124"/>
        <p:cNvGrpSpPr/>
        <p:nvPr/>
      </p:nvGrpSpPr>
      <p:grpSpPr>
        <a:xfrm>
          <a:off x="0" y="0"/>
          <a:ext cx="0" cy="0"/>
          <a:chOff x="0" y="0"/>
          <a:chExt cx="0" cy="0"/>
        </a:xfrm>
      </p:grpSpPr>
      <p:sp>
        <p:nvSpPr>
          <p:cNvPr id="125" name="Google Shape;125;g2e754881374_0_34: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e754881374_0_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0" name="Shape 130"/>
        <p:cNvGrpSpPr/>
        <p:nvPr/>
      </p:nvGrpSpPr>
      <p:grpSpPr>
        <a:xfrm>
          <a:off x="0" y="0"/>
          <a:ext cx="0" cy="0"/>
          <a:chOff x="0" y="0"/>
          <a:chExt cx="0" cy="0"/>
        </a:xfrm>
      </p:grpSpPr>
      <p:sp>
        <p:nvSpPr>
          <p:cNvPr id="131" name="Google Shape;131;g2e754881374_0_40: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e754881374_0_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p:txBody>
      </p:sp>
      <p:sp>
        <p:nvSpPr>
          <p:cNvPr id="5" name="Footer Placeholder 4"/>
          <p:cNvSpPr>
            <a:spLocks noGrp="1"/>
          </p:cNvSpPr>
          <p:nvPr>
            <p:ph type="ftr" sz="quarter" idx="11"/>
          </p:nvPr>
        </p:nvSpPr>
        <p:spPr/>
        <p:txBody>
          <a:bodyPr/>
          <a:lstStyle/>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p:txBody>
      </p:sp>
      <p:sp>
        <p:nvSpPr>
          <p:cNvPr id="5" name="Footer Placeholder 4"/>
          <p:cNvSpPr>
            <a:spLocks noGrp="1"/>
          </p:cNvSpPr>
          <p:nvPr>
            <p:ph type="ftr" sz="quarter" idx="11"/>
          </p:nvPr>
        </p:nvSpPr>
        <p:spPr/>
        <p:txBody>
          <a:bodyPr/>
          <a:lstStyle/>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p:txBody>
      </p:sp>
      <p:sp>
        <p:nvSpPr>
          <p:cNvPr id="5" name="Footer Placeholder 4"/>
          <p:cNvSpPr>
            <a:spLocks noGrp="1"/>
          </p:cNvSpPr>
          <p:nvPr>
            <p:ph type="ftr" sz="quarter" idx="11"/>
          </p:nvPr>
        </p:nvSpPr>
        <p:spPr/>
        <p:txBody>
          <a:bodyPr/>
          <a:lstStyle/>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p:txBody>
      </p:sp>
      <p:sp>
        <p:nvSpPr>
          <p:cNvPr id="5" name="Footer Placeholder 4"/>
          <p:cNvSpPr>
            <a:spLocks noGrp="1"/>
          </p:cNvSpPr>
          <p:nvPr>
            <p:ph type="ftr" sz="quarter" idx="11"/>
          </p:nvPr>
        </p:nvSpPr>
        <p:spPr/>
        <p:txBody>
          <a:bodyPr/>
          <a:lstStyle/>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p:txBody>
      </p:sp>
      <p:sp>
        <p:nvSpPr>
          <p:cNvPr id="5" name="Footer Placeholder 4"/>
          <p:cNvSpPr>
            <a:spLocks noGrp="1"/>
          </p:cNvSpPr>
          <p:nvPr>
            <p:ph type="ftr" sz="quarter" idx="11"/>
          </p:nvPr>
        </p:nvSpPr>
        <p:spPr/>
        <p:txBody>
          <a:bodyPr/>
          <a:lstStyle/>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p:txBody>
      </p:sp>
      <p:sp>
        <p:nvSpPr>
          <p:cNvPr id="6" name="Footer Placeholder 5"/>
          <p:cNvSpPr>
            <a:spLocks noGrp="1"/>
          </p:cNvSpPr>
          <p:nvPr>
            <p:ph type="ftr" sz="quarter" idx="11"/>
          </p:nvPr>
        </p:nvSpPr>
        <p:spPr/>
        <p:txBody>
          <a:bodyPr/>
          <a:lstStyle/>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p:txBody>
      </p:sp>
      <p:sp>
        <p:nvSpPr>
          <p:cNvPr id="8" name="Footer Placeholder 7"/>
          <p:cNvSpPr>
            <a:spLocks noGrp="1"/>
          </p:cNvSpPr>
          <p:nvPr>
            <p:ph type="ftr" sz="quarter" idx="11"/>
          </p:nvPr>
        </p:nvSpPr>
        <p:spPr/>
        <p:txBody>
          <a:bodyPr/>
          <a:lstStyle/>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p:txBody>
      </p:sp>
      <p:sp>
        <p:nvSpPr>
          <p:cNvPr id="4" name="Footer Placeholder 3"/>
          <p:cNvSpPr>
            <a:spLocks noGrp="1"/>
          </p:cNvSpPr>
          <p:nvPr>
            <p:ph type="ftr" sz="quarter" idx="11"/>
          </p:nvPr>
        </p:nvSpPr>
        <p:spPr/>
        <p:txBody>
          <a:bodyPr/>
          <a:lstStyle/>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p:txBody>
      </p:sp>
      <p:sp>
        <p:nvSpPr>
          <p:cNvPr id="3" name="Footer Placeholder 2"/>
          <p:cNvSpPr>
            <a:spLocks noGrp="1"/>
          </p:cNvSpPr>
          <p:nvPr>
            <p:ph type="ftr" sz="quarter" idx="11"/>
          </p:nvPr>
        </p:nvSpPr>
        <p:spPr/>
        <p:txBody>
          <a:bodyPr/>
          <a:lstStyle/>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p:txBody>
      </p:sp>
      <p:sp>
        <p:nvSpPr>
          <p:cNvPr id="6" name="Footer Placeholder 5"/>
          <p:cNvSpPr>
            <a:spLocks noGrp="1"/>
          </p:cNvSpPr>
          <p:nvPr>
            <p:ph type="ftr" sz="quarter" idx="11"/>
          </p:nvPr>
        </p:nvSpPr>
        <p:spPr/>
        <p:txBody>
          <a:bodyPr/>
          <a:lstStyle/>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p:txBody>
      </p:sp>
      <p:sp>
        <p:nvSpPr>
          <p:cNvPr id="6" name="Footer Placeholder 5"/>
          <p:cNvSpPr>
            <a:spLocks noGrp="1"/>
          </p:cNvSpPr>
          <p:nvPr>
            <p:ph type="ftr" sz="quarter" idx="11"/>
          </p:nvPr>
        </p:nvSpPr>
        <p:spPr/>
        <p:txBody>
          <a:bodyPr/>
          <a:lstStyle/>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nchorCtr="0"/>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marL="0" lvl="0" indent="0" algn="r" rtl="0">
              <a:spcBef>
                <a:spcPts val="0"/>
              </a:spcBef>
              <a:spcAft>
                <a:spcPts val="0"/>
              </a:spcAft>
              <a:buNone/>
            </a:pPr>
            <a:fld id="{00000000-1234-1234-1234-123412341234}" type="slidenum">
              <a:rPr lang="en-US"/>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9.xml"/><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hyperlink" Target="https://colab.research.google.com/gist/Bhargavpitta/eeefd7674b164239a13fa01650927a37/copy_of_fsl_generative_adversarial_encoder.ipynb"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83" name="Shape 83"/>
        <p:cNvGrpSpPr/>
        <p:nvPr/>
      </p:nvGrpSpPr>
      <p:grpSpPr>
        <a:xfrm>
          <a:off x="0" y="0"/>
          <a:ext cx="0" cy="0"/>
          <a:chOff x="0" y="0"/>
          <a:chExt cx="0" cy="0"/>
        </a:xfrm>
      </p:grpSpPr>
      <p:sp>
        <p:nvSpPr>
          <p:cNvPr id="84" name="Google Shape;84;p13"/>
          <p:cNvSpPr txBox="1"/>
          <p:nvPr>
            <p:ph type="ctrTitle"/>
          </p:nvPr>
        </p:nvSpPr>
        <p:spPr>
          <a:xfrm>
            <a:off x="551061" y="1916964"/>
            <a:ext cx="11257469" cy="1683111"/>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dk1"/>
              </a:buClr>
              <a:buSzPct val="100000"/>
              <a:buFont typeface="Play" panose="00000500000000000000"/>
              <a:buNone/>
            </a:pPr>
            <a:r>
              <a:rPr lang="en-US">
                <a:latin typeface="Times New Roman" panose="02020603050405020304" charset="0"/>
                <a:cs typeface="Times New Roman" panose="02020603050405020304" charset="0"/>
              </a:rPr>
              <a:t>Enhancing Generative Adversarial Networks (GANs) with CMD-GAN</a:t>
            </a:r>
            <a:endParaRPr lang="en-US">
              <a:latin typeface="Times New Roman" panose="02020603050405020304" charset="0"/>
              <a:cs typeface="Times New Roman" panose="02020603050405020304" charset="0"/>
            </a:endParaRPr>
          </a:p>
        </p:txBody>
      </p:sp>
      <p:sp>
        <p:nvSpPr>
          <p:cNvPr id="85" name="Google Shape;85;p13"/>
          <p:cNvSpPr txBox="1"/>
          <p:nvPr>
            <p:ph type="subTitle" idx="1"/>
          </p:nvPr>
        </p:nvSpPr>
        <p:spPr>
          <a:xfrm>
            <a:off x="1415415" y="4004945"/>
            <a:ext cx="9144000" cy="151828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sz="2000">
                <a:latin typeface="Times New Roman" panose="02020603050405020304" charset="0"/>
                <a:cs typeface="Times New Roman" panose="02020603050405020304" charset="0"/>
              </a:rPr>
              <a:t>Subtitle:A Novel Approach for Mode Collapse Mitigation and Improved Image Agumentation</a:t>
            </a:r>
            <a:endParaRPr lang="en-US" sz="2000">
              <a:latin typeface="Times New Roman" panose="02020603050405020304" charset="0"/>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575310" y="457200"/>
            <a:ext cx="10232390" cy="95186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Play" panose="00000500000000000000"/>
              <a:buNone/>
            </a:pPr>
            <a:r>
              <a:rPr lang="en-US" sz="3600">
                <a:latin typeface="Times New Roman" panose="02020603050405020304" charset="0"/>
                <a:cs typeface="Times New Roman" panose="02020603050405020304" charset="0"/>
              </a:rPr>
              <a:t>Model Architecture</a:t>
            </a:r>
            <a:r>
              <a:rPr lang="en-US" sz="3600">
                <a:latin typeface="Times New Roman" panose="02020603050405020304" charset="0"/>
                <a:cs typeface="Times New Roman" panose="02020603050405020304" charset="0"/>
              </a:rPr>
              <a:t> Diagram</a:t>
            </a:r>
            <a:endParaRPr lang="en-US" sz="3600">
              <a:latin typeface="Times New Roman" panose="02020603050405020304" charset="0"/>
              <a:cs typeface="Times New Roman" panose="02020603050405020304" charset="0"/>
            </a:endParaRPr>
          </a:p>
        </p:txBody>
      </p:sp>
      <p:sp>
        <p:nvSpPr>
          <p:cNvPr id="152" name="Google Shape;152;p24"/>
          <p:cNvSpPr txBox="1"/>
          <p:nvPr/>
        </p:nvSpPr>
        <p:spPr>
          <a:xfrm>
            <a:off x="1257775" y="417990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p>
        </p:txBody>
      </p:sp>
      <p:sp>
        <p:nvSpPr>
          <p:cNvPr id="2" name="Text Placeholder 1"/>
          <p:cNvSpPr/>
          <p:nvPr>
            <p:ph type="body" idx="1"/>
          </p:nvPr>
        </p:nvSpPr>
        <p:spPr/>
        <p:txBody>
          <a:bodyPr/>
          <a:p>
            <a:endParaRPr lang="en-US"/>
          </a:p>
        </p:txBody>
      </p:sp>
      <p:sp>
        <p:nvSpPr>
          <p:cNvPr id="153" name="Google Shape;153;p24"/>
          <p:cNvSpPr txBox="1"/>
          <p:nvPr/>
        </p:nvSpPr>
        <p:spPr>
          <a:xfrm>
            <a:off x="8558325" y="1902000"/>
            <a:ext cx="3000000" cy="267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solidFill>
                  <a:srgbClr val="FF0000"/>
                </a:solidFill>
                <a:latin typeface="Times New Roman" panose="02020603050405020304"/>
                <a:ea typeface="Times New Roman" panose="02020603050405020304"/>
                <a:cs typeface="Times New Roman" panose="02020603050405020304"/>
                <a:sym typeface="Times New Roman" panose="02020603050405020304"/>
              </a:rPr>
              <a:t>In FSL training, this augmentation is more useful because the</a:t>
            </a:r>
            <a:endParaRPr>
              <a:solidFill>
                <a:schemeClr val="dk1"/>
              </a:solidFill>
            </a:endParaRPr>
          </a:p>
          <a:p>
            <a:pPr marL="0" lvl="0" indent="0" algn="l" rtl="0">
              <a:spcBef>
                <a:spcPts val="0"/>
              </a:spcBef>
              <a:spcAft>
                <a:spcPts val="0"/>
              </a:spcAft>
              <a:buNone/>
            </a:pPr>
            <a:r>
              <a:rPr lang="en-US" sz="1800" b="1">
                <a:solidFill>
                  <a:srgbClr val="FF0000"/>
                </a:solidFill>
                <a:latin typeface="Times New Roman" panose="02020603050405020304"/>
                <a:ea typeface="Times New Roman" panose="02020603050405020304"/>
                <a:cs typeface="Times New Roman" panose="02020603050405020304"/>
                <a:sym typeface="Times New Roman" panose="02020603050405020304"/>
              </a:rPr>
              <a:t> complementary is the next closest  image within the episode </a:t>
            </a:r>
            <a:endParaRPr>
              <a:solidFill>
                <a:schemeClr val="dk1"/>
              </a:solidFill>
            </a:endParaRPr>
          </a:p>
          <a:p>
            <a:pPr marL="0" lvl="0" indent="0" algn="l" rtl="0">
              <a:spcBef>
                <a:spcPts val="0"/>
              </a:spcBef>
              <a:spcAft>
                <a:spcPts val="0"/>
              </a:spcAft>
              <a:buNone/>
            </a:pPr>
            <a:r>
              <a:rPr lang="en-US" sz="1800" b="1">
                <a:solidFill>
                  <a:srgbClr val="FF0000"/>
                </a:solidFill>
                <a:latin typeface="Times New Roman" panose="02020603050405020304"/>
                <a:ea typeface="Times New Roman" panose="02020603050405020304"/>
                <a:cs typeface="Times New Roman" panose="02020603050405020304"/>
                <a:sym typeface="Times New Roman" panose="02020603050405020304"/>
              </a:rPr>
              <a:t>which may which reduces the differences and</a:t>
            </a:r>
            <a:endParaRPr>
              <a:solidFill>
                <a:schemeClr val="dk1"/>
              </a:solidFill>
            </a:endParaRPr>
          </a:p>
          <a:p>
            <a:pPr marL="0" lvl="0" indent="0" algn="l" rtl="0">
              <a:spcBef>
                <a:spcPts val="0"/>
              </a:spcBef>
              <a:spcAft>
                <a:spcPts val="0"/>
              </a:spcAft>
              <a:buNone/>
            </a:pPr>
            <a:r>
              <a:rPr lang="en-US" sz="1800" b="1">
                <a:solidFill>
                  <a:srgbClr val="FF0000"/>
                </a:solidFill>
                <a:latin typeface="Times New Roman" panose="02020603050405020304"/>
                <a:ea typeface="Times New Roman" panose="02020603050405020304"/>
                <a:cs typeface="Times New Roman" panose="02020603050405020304"/>
                <a:sym typeface="Times New Roman" panose="02020603050405020304"/>
              </a:rPr>
              <a:t> leads to deeper learning.</a:t>
            </a:r>
            <a:endParaRPr sz="1800" b="1">
              <a:solidFill>
                <a:srgbClr val="FF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3" name="Picture Placeholder 2" descr="WhatsApp Image 2024-06-22 at 5.49.43 PM (2)"/>
          <p:cNvPicPr>
            <a:picLocks noChangeAspect="1"/>
          </p:cNvPicPr>
          <p:nvPr>
            <p:ph type="pic" idx="2"/>
          </p:nvPr>
        </p:nvPicPr>
        <p:blipFill>
          <a:blip r:embed="rId1"/>
          <a:stretch>
            <a:fillRect/>
          </a:stretch>
        </p:blipFill>
        <p:spPr>
          <a:xfrm>
            <a:off x="574675" y="1408430"/>
            <a:ext cx="7784465" cy="510984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38" name="Shape 138"/>
        <p:cNvGrpSpPr/>
        <p:nvPr/>
      </p:nvGrpSpPr>
      <p:grpSpPr>
        <a:xfrm>
          <a:off x="0" y="0"/>
          <a:ext cx="0" cy="0"/>
          <a:chOff x="0" y="0"/>
          <a:chExt cx="0" cy="0"/>
        </a:xfrm>
      </p:grpSpPr>
      <p:sp>
        <p:nvSpPr>
          <p:cNvPr id="139" name="Google Shape;139;p22"/>
          <p:cNvSpPr txBox="1"/>
          <p:nvPr>
            <p:ph type="body" idx="1"/>
          </p:nvPr>
        </p:nvSpPr>
        <p:spPr>
          <a:xfrm>
            <a:off x="551180" y="692785"/>
            <a:ext cx="10515600" cy="4879975"/>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000" b="1">
                <a:latin typeface="Times New Roman" panose="02020603050405020304" charset="0"/>
                <a:cs typeface="Times New Roman" panose="02020603050405020304" charset="0"/>
              </a:rPr>
              <a:t>Step-5: Training Loop:</a:t>
            </a:r>
            <a:endParaRPr sz="2000" b="1">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    	Initialize optimizers for generator and discriminator.</a:t>
            </a:r>
            <a:endParaRPr sz="2000">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   	Train the models for a specified number of epochs:</a:t>
            </a:r>
            <a:endParaRPr sz="2000">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     	Iterate over batches from the data generator.</a:t>
            </a:r>
            <a:endParaRPr sz="2000">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     	Update generator and discriminator using the training step function.</a:t>
            </a:r>
            <a:endParaRPr sz="2000">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     	Log and print the losses for monitoring.</a:t>
            </a:r>
            <a:endParaRPr lang="en-US" sz="2000">
              <a:latin typeface="Times New Roman" panose="02020603050405020304" charset="0"/>
              <a:cs typeface="Times New Roman" panose="02020603050405020304" charset="0"/>
            </a:endParaRPr>
          </a:p>
          <a:p>
            <a:pPr marL="0" lvl="0" indent="0" algn="l" rtl="0">
              <a:spcBef>
                <a:spcPts val="1000"/>
              </a:spcBef>
              <a:spcAft>
                <a:spcPts val="0"/>
              </a:spcAft>
              <a:buNone/>
            </a:pPr>
            <a:br>
              <a:rPr lang="en-US" sz="2000" b="1">
                <a:latin typeface="Times New Roman" panose="02020603050405020304" charset="0"/>
                <a:cs typeface="Times New Roman" panose="02020603050405020304" charset="0"/>
              </a:rPr>
            </a:br>
            <a:r>
              <a:rPr lang="en-US" sz="2000" b="1">
                <a:latin typeface="Times New Roman" panose="02020603050405020304" charset="0"/>
                <a:cs typeface="Times New Roman" panose="02020603050405020304" charset="0"/>
              </a:rPr>
              <a:t>Step-6: Evaluation:</a:t>
            </a:r>
            <a:br>
              <a:rPr lang="en-US" sz="2000" b="1">
                <a:latin typeface="Times New Roman" panose="02020603050405020304" charset="0"/>
                <a:cs typeface="Times New Roman" panose="02020603050405020304" charset="0"/>
              </a:rPr>
            </a:br>
            <a:endParaRPr sz="2000" b="1">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   	Generate and visualize sample images from the generator.</a:t>
            </a:r>
            <a:endParaRPr sz="2000">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   	Save the trained models and plot the training losses.</a:t>
            </a:r>
            <a:endParaRPr sz="2000">
              <a:latin typeface="Times New Roman" panose="02020603050405020304" charset="0"/>
              <a:cs typeface="Times New Roman" panose="02020603050405020304" charset="0"/>
            </a:endParaRPr>
          </a:p>
          <a:p>
            <a:pPr marL="0" lvl="0" indent="0" algn="l" rtl="0">
              <a:spcBef>
                <a:spcPts val="1000"/>
              </a:spcBef>
              <a:spcAft>
                <a:spcPts val="0"/>
              </a:spcAft>
              <a:buNone/>
            </a:pPr>
            <a:r>
              <a:rPr lang="en-US" sz="2000">
                <a:latin typeface="Times New Roman" panose="02020603050405020304" charset="0"/>
                <a:cs typeface="Times New Roman" panose="02020603050405020304" charset="0"/>
              </a:rPr>
              <a:t> </a:t>
            </a:r>
            <a:endParaRPr lang="en-US" sz="2000">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504825" y="239395"/>
            <a:ext cx="10515600" cy="127635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Play" panose="00000500000000000000"/>
              <a:buNone/>
            </a:pPr>
            <a:r>
              <a:rPr lang="en-US" sz="4800">
                <a:latin typeface="Arial" panose="020B0604020202020204" pitchFamily="34" charset="0"/>
                <a:cs typeface="Arial" panose="020B0604020202020204" pitchFamily="34" charset="0"/>
              </a:rPr>
              <a:t>Experiments - Datasets Used</a:t>
            </a:r>
            <a:endParaRPr sz="4800">
              <a:latin typeface="Arial" panose="020B0604020202020204" pitchFamily="34" charset="0"/>
              <a:cs typeface="Arial" panose="020B0604020202020204" pitchFamily="34" charset="0"/>
            </a:endParaRPr>
          </a:p>
        </p:txBody>
      </p:sp>
      <p:sp>
        <p:nvSpPr>
          <p:cNvPr id="145" name="Google Shape;145;p23"/>
          <p:cNvSpPr txBox="1"/>
          <p:nvPr>
            <p:ph type="body" idx="1"/>
          </p:nvPr>
        </p:nvSpPr>
        <p:spPr>
          <a:xfrm>
            <a:off x="276860" y="411480"/>
            <a:ext cx="10488930" cy="6153785"/>
          </a:xfrm>
          <a:prstGeom prst="rect">
            <a:avLst/>
          </a:prstGeom>
          <a:noFill/>
          <a:ln>
            <a:noFill/>
          </a:ln>
        </p:spPr>
        <p:txBody>
          <a:bodyPr spcFirstLastPara="1" wrap="square" lIns="91425" tIns="45700" rIns="91425" bIns="45700" anchor="t" anchorCtr="0">
            <a:normAutofit lnSpcReduction="20000"/>
          </a:bodyPr>
          <a:lstStyle/>
          <a:p>
            <a:pPr marL="0" lvl="0" indent="0" algn="l" rtl="0">
              <a:lnSpc>
                <a:spcPct val="90000"/>
              </a:lnSpc>
              <a:spcBef>
                <a:spcPts val="0"/>
              </a:spcBef>
              <a:spcAft>
                <a:spcPts val="0"/>
              </a:spcAft>
              <a:buClr>
                <a:schemeClr val="dk1"/>
              </a:buClr>
              <a:buSzPts val="2800"/>
              <a:buNone/>
            </a:pPr>
          </a:p>
          <a:p>
            <a:pPr marL="0" lvl="0" indent="0" algn="l" rtl="0">
              <a:lnSpc>
                <a:spcPct val="90000"/>
              </a:lnSpc>
              <a:spcBef>
                <a:spcPts val="0"/>
              </a:spcBef>
              <a:spcAft>
                <a:spcPts val="0"/>
              </a:spcAft>
              <a:buClr>
                <a:schemeClr val="dk1"/>
              </a:buClr>
              <a:buSzPts val="2800"/>
              <a:buNone/>
            </a:pPr>
          </a:p>
          <a:p>
            <a:pPr marL="228600" lvl="0" indent="-50800" algn="l" rtl="0">
              <a:lnSpc>
                <a:spcPct val="90000"/>
              </a:lnSpc>
              <a:spcBef>
                <a:spcPts val="1000"/>
              </a:spcBef>
              <a:spcAft>
                <a:spcPts val="0"/>
              </a:spcAft>
              <a:buClr>
                <a:schemeClr val="dk1"/>
              </a:buClr>
              <a:buSzPts val="2800"/>
              <a:buNone/>
            </a:pPr>
            <a:endParaRPr sz="1800" b="1">
              <a:latin typeface="Times New Roman" panose="02020603050405020304" charset="0"/>
              <a:cs typeface="Times New Roman" panose="02020603050405020304" charset="0"/>
            </a:endParaRPr>
          </a:p>
          <a:p>
            <a:pPr marL="0" lvl="0" indent="0" algn="l" rtl="0">
              <a:lnSpc>
                <a:spcPct val="100000"/>
              </a:lnSpc>
              <a:spcBef>
                <a:spcPts val="0"/>
              </a:spcBef>
              <a:spcAft>
                <a:spcPts val="0"/>
              </a:spcAft>
              <a:buClr>
                <a:schemeClr val="dk1"/>
              </a:buClr>
              <a:buNone/>
            </a:pPr>
            <a:endParaRPr lang="en-US" sz="2400" b="1">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100000"/>
              </a:lnSpc>
              <a:spcBef>
                <a:spcPts val="0"/>
              </a:spcBef>
              <a:spcAft>
                <a:spcPts val="0"/>
              </a:spcAft>
              <a:buClr>
                <a:schemeClr val="dk1"/>
              </a:buClr>
              <a:buNone/>
            </a:pPr>
            <a:endParaRPr lang="en-US" sz="2400" b="1">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100000"/>
              </a:lnSpc>
              <a:spcBef>
                <a:spcPts val="0"/>
              </a:spcBef>
              <a:spcAft>
                <a:spcPts val="0"/>
              </a:spcAft>
              <a:buClr>
                <a:schemeClr val="dk1"/>
              </a:buClr>
              <a:buNone/>
            </a:pPr>
            <a:r>
              <a:rPr lang="en-US" sz="2400" b="1">
                <a:latin typeface="Times New Roman" panose="02020603050405020304" charset="0"/>
                <a:ea typeface="Times New Roman" panose="02020603050405020304"/>
                <a:cs typeface="Times New Roman" panose="02020603050405020304" charset="0"/>
                <a:sym typeface="Times New Roman" panose="02020603050405020304"/>
              </a:rPr>
              <a:t>   </a:t>
            </a:r>
            <a:r>
              <a:rPr lang="en-US" sz="2000" b="1">
                <a:latin typeface="Times New Roman" panose="02020603050405020304"/>
                <a:ea typeface="Times New Roman" panose="02020603050405020304"/>
                <a:cs typeface="Times New Roman" panose="02020603050405020304"/>
                <a:sym typeface="Times New Roman" panose="02020603050405020304"/>
              </a:rPr>
              <a:t>Libraries Used: </a:t>
            </a:r>
            <a:r>
              <a:rPr lang="en-US" sz="2000">
                <a:latin typeface="Times New Roman" panose="02020603050405020304"/>
                <a:ea typeface="Times New Roman" panose="02020603050405020304"/>
                <a:cs typeface="Times New Roman" panose="02020603050405020304"/>
                <a:sym typeface="Times New Roman" panose="02020603050405020304"/>
              </a:rPr>
              <a:t>Tensorflow, Keras, Numpy, Random, Math, Cv2, Matplotlib</a:t>
            </a:r>
            <a:br>
              <a:rPr lang="en-US" sz="2000">
                <a:latin typeface="Times New Roman" panose="02020603050405020304"/>
                <a:ea typeface="Times New Roman" panose="02020603050405020304"/>
                <a:cs typeface="Times New Roman" panose="02020603050405020304"/>
                <a:sym typeface="Times New Roman" panose="02020603050405020304"/>
              </a:rPr>
            </a:br>
            <a:br>
              <a:rPr lang="en-US" sz="2000">
                <a:latin typeface="Times New Roman" panose="02020603050405020304"/>
                <a:ea typeface="Times New Roman" panose="02020603050405020304"/>
                <a:cs typeface="Times New Roman" panose="02020603050405020304"/>
                <a:sym typeface="Times New Roman" panose="02020603050405020304"/>
              </a:rPr>
            </a:br>
            <a:r>
              <a:rPr lang="en-US" sz="2000">
                <a:latin typeface="Times New Roman" panose="02020603050405020304"/>
                <a:ea typeface="Times New Roman" panose="02020603050405020304"/>
                <a:cs typeface="Times New Roman" panose="02020603050405020304"/>
                <a:sym typeface="Times New Roman" panose="02020603050405020304"/>
              </a:rPr>
              <a:t>  </a:t>
            </a:r>
            <a:r>
              <a:rPr lang="en-US" sz="2000" b="1">
                <a:latin typeface="Times New Roman" panose="02020603050405020304"/>
                <a:ea typeface="Times New Roman" panose="02020603050405020304"/>
                <a:cs typeface="Times New Roman" panose="02020603050405020304"/>
                <a:sym typeface="Times New Roman" panose="02020603050405020304"/>
              </a:rPr>
              <a:t> MiniImageNet Dataset</a:t>
            </a:r>
            <a:r>
              <a:rPr lang="en-US" sz="2400" b="1">
                <a:latin typeface="Times New Roman" panose="02020603050405020304"/>
                <a:ea typeface="Times New Roman" panose="02020603050405020304"/>
                <a:cs typeface="Times New Roman" panose="02020603050405020304"/>
                <a:sym typeface="Times New Roman" panose="02020603050405020304"/>
              </a:rPr>
              <a:t>:</a:t>
            </a:r>
            <a:endParaRPr sz="24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100000"/>
              </a:lnSpc>
              <a:spcBef>
                <a:spcPts val="0"/>
              </a:spcBef>
              <a:spcAft>
                <a:spcPts val="0"/>
              </a:spcAft>
              <a:buClr>
                <a:schemeClr val="dk1"/>
              </a:buClr>
              <a:buFont typeface="Arial" panose="020B0604020202020204"/>
              <a:buNone/>
            </a:pPr>
            <a:br>
              <a:rPr lang="en-US" sz="2400">
                <a:latin typeface="Times New Roman" panose="02020603050405020304"/>
                <a:ea typeface="Times New Roman" panose="02020603050405020304"/>
                <a:cs typeface="Times New Roman" panose="02020603050405020304"/>
                <a:sym typeface="Times New Roman" panose="02020603050405020304"/>
              </a:rPr>
            </a:br>
            <a:r>
              <a:rPr lang="en-US" sz="2400" b="1">
                <a:latin typeface="Times New Roman" panose="02020603050405020304"/>
                <a:ea typeface="Times New Roman" panose="02020603050405020304"/>
                <a:cs typeface="Times New Roman" panose="02020603050405020304"/>
                <a:sym typeface="Times New Roman" panose="02020603050405020304"/>
              </a:rPr>
              <a:t>                                          </a:t>
            </a:r>
            <a:endParaRPr sz="2400" b="1">
              <a:latin typeface="Times New Roman" panose="02020603050405020304"/>
              <a:ea typeface="Times New Roman" panose="02020603050405020304"/>
              <a:cs typeface="Times New Roman" panose="02020603050405020304"/>
              <a:sym typeface="Times New Roman" panose="02020603050405020304"/>
            </a:endParaRPr>
          </a:p>
          <a:p>
            <a:pPr marL="228600" lvl="0" indent="-50800" algn="l" rtl="0">
              <a:spcBef>
                <a:spcPts val="1000"/>
              </a:spcBef>
              <a:spcAft>
                <a:spcPts val="0"/>
              </a:spcAft>
              <a:buClr>
                <a:schemeClr val="dk1"/>
              </a:buClr>
              <a:buSzPts val="2800"/>
              <a:buNone/>
            </a:pPr>
            <a:r>
              <a:rPr lang="en-US" sz="1800" b="1"/>
              <a:t>                                           </a:t>
            </a:r>
            <a:endParaRPr sz="2400" b="1">
              <a:latin typeface="Times New Roman" panose="02020603050405020304"/>
              <a:ea typeface="Times New Roman" panose="02020603050405020304"/>
              <a:cs typeface="Times New Roman" panose="02020603050405020304"/>
              <a:sym typeface="Times New Roman" panose="02020603050405020304"/>
            </a:endParaRPr>
          </a:p>
          <a:p>
            <a:pPr marL="228600" lvl="0" indent="-50800" algn="l" rtl="0">
              <a:spcBef>
                <a:spcPts val="1000"/>
              </a:spcBef>
              <a:spcAft>
                <a:spcPts val="0"/>
              </a:spcAft>
              <a:buClr>
                <a:schemeClr val="dk1"/>
              </a:buClr>
              <a:buSzPts val="2800"/>
              <a:buNone/>
            </a:pPr>
            <a:endParaRPr sz="1800" b="1"/>
          </a:p>
          <a:p>
            <a:pPr marL="228600" lvl="0" indent="-50800" algn="l" rtl="0">
              <a:lnSpc>
                <a:spcPct val="90000"/>
              </a:lnSpc>
              <a:spcBef>
                <a:spcPts val="1000"/>
              </a:spcBef>
              <a:spcAft>
                <a:spcPts val="0"/>
              </a:spcAft>
              <a:buClr>
                <a:schemeClr val="dk1"/>
              </a:buClr>
              <a:buSzPts val="2800"/>
              <a:buNone/>
            </a:pPr>
            <a:endParaRPr sz="1800" b="1"/>
          </a:p>
        </p:txBody>
      </p:sp>
      <p:pic>
        <p:nvPicPr>
          <p:cNvPr id="146" name="Google Shape;146;p23"/>
          <p:cNvPicPr preferRelativeResize="0"/>
          <p:nvPr/>
        </p:nvPicPr>
        <p:blipFill>
          <a:blip r:embed="rId1"/>
          <a:stretch>
            <a:fillRect/>
          </a:stretch>
        </p:blipFill>
        <p:spPr>
          <a:xfrm>
            <a:off x="3710940" y="2420620"/>
            <a:ext cx="4102735" cy="393763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58" name="Shape 158"/>
        <p:cNvGrpSpPr/>
        <p:nvPr/>
      </p:nvGrpSpPr>
      <p:grpSpPr>
        <a:xfrm>
          <a:off x="0" y="0"/>
          <a:ext cx="0" cy="0"/>
          <a:chOff x="0" y="0"/>
          <a:chExt cx="0" cy="0"/>
        </a:xfrm>
      </p:grpSpPr>
      <p:sp>
        <p:nvSpPr>
          <p:cNvPr id="159" name="Google Shape;159;p25"/>
          <p:cNvSpPr txBox="1"/>
          <p:nvPr>
            <p:ph type="title"/>
          </p:nvPr>
        </p:nvSpPr>
        <p:spPr>
          <a:xfrm>
            <a:off x="203200" y="-173150"/>
            <a:ext cx="10515600" cy="1325700"/>
          </a:xfrm>
          <a:prstGeom prst="rect">
            <a:avLst/>
          </a:prstGeom>
          <a:noFill/>
          <a:ln>
            <a:noFill/>
          </a:ln>
        </p:spPr>
        <p:txBody>
          <a:bodyPr spcFirstLastPara="1" wrap="square" lIns="91425" tIns="45700" rIns="91425" bIns="45700" anchor="ctr" anchorCtr="0">
            <a:normAutofit/>
          </a:bodyPr>
          <a:lstStyle/>
          <a:p>
            <a:pPr marL="0" lvl="0" indent="0" algn="l" rtl="0">
              <a:spcBef>
                <a:spcPts val="1000"/>
              </a:spcBef>
              <a:spcAft>
                <a:spcPts val="0"/>
              </a:spcAft>
              <a:buClr>
                <a:schemeClr val="dk1"/>
              </a:buClr>
              <a:buSzPts val="1100"/>
              <a:buFont typeface="Arial" panose="020B0604020202020204"/>
              <a:buNone/>
            </a:pPr>
            <a:r>
              <a:rPr lang="en-US" sz="3600" b="1">
                <a:latin typeface="Times New Roman" panose="02020603050405020304" charset="0"/>
                <a:ea typeface="Arial" panose="020B0604020202020204"/>
                <a:cs typeface="Times New Roman" panose="02020603050405020304" charset="0"/>
                <a:sym typeface="Arial" panose="020B0604020202020204"/>
              </a:rPr>
              <a:t>Formulas Used :</a:t>
            </a:r>
            <a:endParaRPr sz="3600">
              <a:latin typeface="Times New Roman" panose="02020603050405020304" charset="0"/>
              <a:cs typeface="Times New Roman" panose="02020603050405020304" charset="0"/>
            </a:endParaRPr>
          </a:p>
        </p:txBody>
      </p:sp>
      <p:sp>
        <p:nvSpPr>
          <p:cNvPr id="160" name="Google Shape;160;p25"/>
          <p:cNvSpPr txBox="1"/>
          <p:nvPr>
            <p:ph type="body" idx="1"/>
          </p:nvPr>
        </p:nvSpPr>
        <p:spPr>
          <a:xfrm>
            <a:off x="751625" y="762900"/>
            <a:ext cx="10515600" cy="59565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1000"/>
              </a:spcBef>
              <a:spcAft>
                <a:spcPts val="0"/>
              </a:spcAft>
              <a:buNone/>
            </a:pPr>
          </a:p>
          <a:p>
            <a:pPr marL="0" lvl="0" indent="0" algn="l" rtl="0">
              <a:lnSpc>
                <a:spcPct val="90000"/>
              </a:lnSpc>
              <a:spcBef>
                <a:spcPts val="1000"/>
              </a:spcBef>
              <a:spcAft>
                <a:spcPts val="0"/>
              </a:spcAft>
              <a:buNone/>
            </a:pPr>
            <a:r>
              <a:rPr lang="en-US" sz="2000" b="1">
                <a:latin typeface="Times New Roman" panose="02020603050405020304" charset="0"/>
                <a:cs typeface="Times New Roman" panose="02020603050405020304" charset="0"/>
              </a:rPr>
              <a:t>Standard GAN and Wasserstein GAN:</a:t>
            </a:r>
            <a:br>
              <a:rPr lang="en-US" b="1"/>
            </a:br>
            <a:br>
              <a:rPr lang="en-US"/>
            </a:br>
            <a:br>
              <a:rPr lang="en-US"/>
            </a:br>
            <a:endParaRPr lang="en-US"/>
          </a:p>
          <a:p>
            <a:pPr marL="0" lvl="0" indent="0" algn="l" rtl="0">
              <a:lnSpc>
                <a:spcPct val="90000"/>
              </a:lnSpc>
              <a:spcBef>
                <a:spcPts val="1000"/>
              </a:spcBef>
              <a:spcAft>
                <a:spcPts val="0"/>
              </a:spcAft>
              <a:buNone/>
            </a:pPr>
            <a:br>
              <a:rPr lang="en-US" b="1"/>
            </a:br>
            <a:br>
              <a:rPr lang="en-US" sz="2000" b="1">
                <a:latin typeface="Times New Roman" panose="02020603050405020304" charset="0"/>
                <a:cs typeface="Times New Roman" panose="02020603050405020304" charset="0"/>
              </a:rPr>
            </a:br>
            <a:r>
              <a:rPr lang="en-US" sz="2000" b="1">
                <a:latin typeface="Times New Roman" panose="02020603050405020304" charset="0"/>
                <a:cs typeface="Times New Roman" panose="02020603050405020304" charset="0"/>
              </a:rPr>
              <a:t>CMD-GAN:</a:t>
            </a:r>
            <a:br>
              <a:rPr lang="en-US" b="1"/>
            </a:br>
            <a:br>
              <a:rPr lang="en-US" b="1"/>
            </a:br>
            <a:br>
              <a:rPr lang="en-US" b="1"/>
            </a:br>
            <a:br>
              <a:rPr lang="en-US" b="1"/>
            </a:br>
            <a:br>
              <a:rPr lang="en-US"/>
            </a:br>
            <a:br>
              <a:rPr lang="en-US"/>
            </a:br>
            <a:br>
              <a:rPr lang="en-US"/>
            </a:br>
            <a:endParaRPr sz="2200">
              <a:latin typeface="Calibri" panose="020F0502020204030204"/>
              <a:ea typeface="Calibri" panose="020F0502020204030204"/>
              <a:cs typeface="Calibri" panose="020F0502020204030204"/>
              <a:sym typeface="Calibri" panose="020F0502020204030204"/>
            </a:endParaRPr>
          </a:p>
          <a:p>
            <a:pPr marL="0" lvl="0" indent="0" algn="l" rtl="0">
              <a:lnSpc>
                <a:spcPct val="90000"/>
              </a:lnSpc>
              <a:spcBef>
                <a:spcPts val="1000"/>
              </a:spcBef>
              <a:spcAft>
                <a:spcPts val="0"/>
              </a:spcAft>
              <a:buNone/>
            </a:pPr>
          </a:p>
        </p:txBody>
      </p:sp>
      <p:pic>
        <p:nvPicPr>
          <p:cNvPr id="161" name="Google Shape;161;p25"/>
          <p:cNvPicPr preferRelativeResize="0"/>
          <p:nvPr/>
        </p:nvPicPr>
        <p:blipFill>
          <a:blip r:embed="rId1"/>
          <a:stretch>
            <a:fillRect/>
          </a:stretch>
        </p:blipFill>
        <p:spPr>
          <a:xfrm>
            <a:off x="958950" y="2040200"/>
            <a:ext cx="6677200" cy="904875"/>
          </a:xfrm>
          <a:prstGeom prst="rect">
            <a:avLst/>
          </a:prstGeom>
          <a:noFill/>
          <a:ln>
            <a:noFill/>
          </a:ln>
        </p:spPr>
      </p:pic>
      <p:pic>
        <p:nvPicPr>
          <p:cNvPr id="162" name="Google Shape;162;p25"/>
          <p:cNvPicPr preferRelativeResize="0"/>
          <p:nvPr/>
        </p:nvPicPr>
        <p:blipFill rotWithShape="1">
          <a:blip r:embed="rId2"/>
          <a:srcRect t="82246"/>
          <a:stretch>
            <a:fillRect/>
          </a:stretch>
        </p:blipFill>
        <p:spPr>
          <a:xfrm>
            <a:off x="862075" y="4149025"/>
            <a:ext cx="7603850" cy="1616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66" name="Shape 166"/>
        <p:cNvGrpSpPr/>
        <p:nvPr/>
      </p:nvGrpSpPr>
      <p:grpSpPr>
        <a:xfrm>
          <a:off x="0" y="0"/>
          <a:ext cx="0" cy="0"/>
          <a:chOff x="0" y="0"/>
          <a:chExt cx="0" cy="0"/>
        </a:xfrm>
      </p:grpSpPr>
      <p:sp>
        <p:nvSpPr>
          <p:cNvPr id="167" name="Google Shape;167;p26"/>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Play" panose="00000500000000000000"/>
              <a:buNone/>
            </a:pPr>
            <a:r>
              <a:rPr lang="en-US" sz="3600">
                <a:latin typeface="Times New Roman" panose="02020603050405020304" charset="0"/>
                <a:cs typeface="Times New Roman" panose="02020603050405020304" charset="0"/>
              </a:rPr>
              <a:t>Experiments - Comparative Analysis</a:t>
            </a:r>
            <a:endParaRPr lang="en-US" sz="3600">
              <a:latin typeface="Times New Roman" panose="02020603050405020304" charset="0"/>
              <a:cs typeface="Times New Roman" panose="02020603050405020304" charset="0"/>
            </a:endParaRPr>
          </a:p>
        </p:txBody>
      </p:sp>
      <p:sp>
        <p:nvSpPr>
          <p:cNvPr id="168" name="Google Shape;168;p26"/>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p>
          <a:p>
            <a:pPr marL="228600" lvl="0" indent="-228600" algn="l" rtl="0">
              <a:lnSpc>
                <a:spcPct val="90000"/>
              </a:lnSpc>
              <a:spcBef>
                <a:spcPts val="1000"/>
              </a:spcBef>
              <a:spcAft>
                <a:spcPts val="0"/>
              </a:spcAft>
              <a:buClr>
                <a:schemeClr val="dk1"/>
              </a:buClr>
              <a:buSzPts val="2800"/>
              <a:buChar char="•"/>
            </a:pPr>
            <a:r>
              <a:rPr lang="en-US" sz="2000">
                <a:latin typeface="Times New Roman" panose="02020603050405020304" charset="0"/>
                <a:cs typeface="Times New Roman" panose="02020603050405020304" charset="0"/>
              </a:rPr>
              <a:t> Comparison with traditional GANs and WGANs</a:t>
            </a:r>
            <a:endParaRPr lang="en-US" sz="2000">
              <a:latin typeface="Times New Roman" panose="02020603050405020304" charset="0"/>
              <a:cs typeface="Times New Roman" panose="02020603050405020304" charset="0"/>
            </a:endParaRPr>
          </a:p>
          <a:p>
            <a:pPr marL="228600" lvl="0" indent="-228600" algn="l" rtl="0">
              <a:lnSpc>
                <a:spcPct val="90000"/>
              </a:lnSpc>
              <a:spcBef>
                <a:spcPts val="1000"/>
              </a:spcBef>
              <a:spcAft>
                <a:spcPts val="0"/>
              </a:spcAft>
              <a:buClr>
                <a:schemeClr val="dk1"/>
              </a:buClr>
              <a:buSzPts val="2800"/>
              <a:buChar char="•"/>
            </a:pPr>
            <a:r>
              <a:rPr lang="en-US" sz="2000">
                <a:latin typeface="Times New Roman" panose="02020603050405020304" charset="0"/>
                <a:cs typeface="Times New Roman" panose="02020603050405020304" charset="0"/>
              </a:rPr>
              <a:t> Evaluation metrics: Mode collapse mitigation and image quality improvement</a:t>
            </a:r>
            <a:endParaRPr lang="en-US" sz="2000">
              <a:latin typeface="Times New Roman" panose="02020603050405020304" charset="0"/>
              <a:cs typeface="Times New Roman" panose="02020603050405020304" charset="0"/>
            </a:endParaRPr>
          </a:p>
          <a:p>
            <a:pPr marL="228600" lvl="0" indent="-50800" algn="l" rtl="0">
              <a:lnSpc>
                <a:spcPct val="90000"/>
              </a:lnSpc>
              <a:spcBef>
                <a:spcPts val="1000"/>
              </a:spcBef>
              <a:spcAft>
                <a:spcPts val="0"/>
              </a:spcAft>
              <a:buClr>
                <a:schemeClr val="dk1"/>
              </a:buClr>
              <a:buSzPts val="2800"/>
              <a:buNone/>
            </a:pPr>
            <a:endParaRPr sz="2000">
              <a:latin typeface="Times New Roman" panose="02020603050405020304" charset="0"/>
              <a:cs typeface="Times New Roman" panose="020206030504050203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72" name="Shape 172"/>
        <p:cNvGrpSpPr/>
        <p:nvPr/>
      </p:nvGrpSpPr>
      <p:grpSpPr>
        <a:xfrm>
          <a:off x="0" y="0"/>
          <a:ext cx="0" cy="0"/>
          <a:chOff x="0" y="0"/>
          <a:chExt cx="0" cy="0"/>
        </a:xfrm>
      </p:grpSpPr>
      <p:sp>
        <p:nvSpPr>
          <p:cNvPr id="173" name="Google Shape;173;p27"/>
          <p:cNvSpPr txBox="1"/>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600">
                <a:latin typeface="Times New Roman" panose="02020603050405020304" charset="0"/>
                <a:cs typeface="Times New Roman" panose="02020603050405020304" charset="0"/>
              </a:rPr>
              <a:t>System Hardware:</a:t>
            </a:r>
            <a:endParaRPr lang="en-US" sz="3600">
              <a:latin typeface="Times New Roman" panose="02020603050405020304" charset="0"/>
              <a:cs typeface="Times New Roman" panose="02020603050405020304" charset="0"/>
            </a:endParaRPr>
          </a:p>
        </p:txBody>
      </p:sp>
      <p:sp>
        <p:nvSpPr>
          <p:cNvPr id="174" name="Google Shape;174;p27"/>
          <p:cNvSpPr txBox="1"/>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Google Colab TP4 GPU</a:t>
            </a:r>
            <a:endParaRPr lang="en-US" sz="2000">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System RAM Used: 7.5 / 12.7 GB</a:t>
            </a:r>
            <a:endParaRPr lang="en-US" sz="2000">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GPU RAM Used: 1.6 / 15 GB</a:t>
            </a:r>
            <a:endParaRPr lang="en-US" sz="2000">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ts val="1100"/>
              <a:buFont typeface="Arial" panose="020B0604020202020204"/>
              <a:buNone/>
            </a:pPr>
            <a:r>
              <a:rPr lang="en-US" sz="2000">
                <a:latin typeface="Times New Roman" panose="02020603050405020304" charset="0"/>
                <a:cs typeface="Times New Roman" panose="02020603050405020304" charset="0"/>
              </a:rPr>
              <a:t>Disk Used: 34.2 / 112.6 GB</a:t>
            </a:r>
            <a:endParaRPr lang="en-US" sz="2000">
              <a:latin typeface="Times New Roman" panose="02020603050405020304" charset="0"/>
              <a:cs typeface="Times New Roman" panose="02020603050405020304" charset="0"/>
            </a:endParaRPr>
          </a:p>
          <a:p>
            <a:pPr marL="0" lvl="0" indent="0" algn="l" rtl="0">
              <a:spcBef>
                <a:spcPts val="1000"/>
              </a:spcBef>
              <a:spcAft>
                <a:spcPts val="0"/>
              </a:spcAft>
              <a:buNone/>
            </a:pPr>
            <a:endParaRPr sz="2000">
              <a:latin typeface="Times New Roman" panose="02020603050405020304" charset="0"/>
              <a:cs typeface="Times New Roman" panose="020206030504050203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79425" y="745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2000">
                <a:latin typeface="Times New Roman" panose="02020603050405020304" charset="0"/>
                <a:cs typeface="Times New Roman" panose="02020603050405020304" charset="0"/>
              </a:rPr>
              <a:t> Result</a:t>
            </a:r>
            <a:endParaRPr lang="en-US" sz="2000">
              <a:latin typeface="Times New Roman" panose="02020603050405020304" charset="0"/>
              <a:cs typeface="Times New Roman" panose="02020603050405020304" charset="0"/>
            </a:endParaRPr>
          </a:p>
        </p:txBody>
      </p:sp>
      <p:sp>
        <p:nvSpPr>
          <p:cNvPr id="180" name="Google Shape;180;p28"/>
          <p:cNvSpPr txBox="1"/>
          <p:nvPr>
            <p:ph type="body" idx="1"/>
          </p:nvPr>
        </p:nvSpPr>
        <p:spPr>
          <a:xfrm>
            <a:off x="838200" y="1194650"/>
            <a:ext cx="10515600" cy="5392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000" b="1">
                <a:latin typeface="Times New Roman" panose="02020603050405020304" charset="0"/>
                <a:cs typeface="Times New Roman" panose="02020603050405020304" charset="0"/>
              </a:rPr>
              <a:t>CMD-GAN Results</a:t>
            </a:r>
            <a:endParaRPr sz="2000" b="1">
              <a:latin typeface="Times New Roman" panose="02020603050405020304" charset="0"/>
              <a:cs typeface="Times New Roman" panose="02020603050405020304" charset="0"/>
            </a:endParaRPr>
          </a:p>
          <a:p>
            <a:pPr marL="0" lvl="0" indent="0" algn="l" rtl="0">
              <a:spcBef>
                <a:spcPts val="1000"/>
              </a:spcBef>
              <a:spcAft>
                <a:spcPts val="0"/>
              </a:spcAft>
              <a:buNone/>
            </a:pPr>
            <a:endParaRPr sz="2000" b="1">
              <a:latin typeface="Times New Roman" panose="02020603050405020304" charset="0"/>
              <a:cs typeface="Times New Roman" panose="02020603050405020304" charset="0"/>
            </a:endParaRPr>
          </a:p>
          <a:p>
            <a:pPr marL="0" lvl="0" indent="0" algn="l" rtl="0">
              <a:spcBef>
                <a:spcPts val="1000"/>
              </a:spcBef>
              <a:spcAft>
                <a:spcPts val="0"/>
              </a:spcAft>
              <a:buNone/>
            </a:pPr>
            <a:endParaRPr sz="2000" b="1">
              <a:latin typeface="Times New Roman" panose="02020603050405020304" charset="0"/>
              <a:cs typeface="Times New Roman" panose="02020603050405020304" charset="0"/>
            </a:endParaRPr>
          </a:p>
        </p:txBody>
      </p:sp>
      <p:pic>
        <p:nvPicPr>
          <p:cNvPr id="181" name="Google Shape;181;p28" descr="C:/Users/VIRAT KOHLI/Videos/CGraph.pngCGraph"/>
          <p:cNvPicPr preferRelativeResize="0"/>
          <p:nvPr/>
        </p:nvPicPr>
        <p:blipFill>
          <a:blip r:embed="rId1"/>
          <a:srcRect l="1599" r="1599"/>
          <a:stretch>
            <a:fillRect/>
          </a:stretch>
        </p:blipFill>
        <p:spPr>
          <a:xfrm>
            <a:off x="-96520" y="1557020"/>
            <a:ext cx="5730240" cy="4468495"/>
          </a:xfrm>
          <a:prstGeom prst="rect">
            <a:avLst/>
          </a:prstGeom>
          <a:noFill/>
          <a:ln>
            <a:noFill/>
          </a:ln>
        </p:spPr>
      </p:pic>
      <p:pic>
        <p:nvPicPr>
          <p:cNvPr id="182" name="Google Shape;182;p28" descr="C:/Users/VIRAT KOHLI/Desktop/O/CG100.pngCG100"/>
          <p:cNvPicPr preferRelativeResize="0"/>
          <p:nvPr/>
        </p:nvPicPr>
        <p:blipFill>
          <a:blip r:embed="rId2"/>
          <a:srcRect t="30638" b="30638"/>
          <a:stretch>
            <a:fillRect/>
          </a:stretch>
        </p:blipFill>
        <p:spPr>
          <a:xfrm>
            <a:off x="5736000" y="1557235"/>
            <a:ext cx="5934550" cy="4714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0" y="169545"/>
            <a:ext cx="12961620" cy="100457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Play" panose="00000500000000000000"/>
              <a:buNone/>
            </a:pPr>
            <a:r>
              <a:rPr lang="en-US" sz="3600">
                <a:latin typeface="Times New Roman" panose="02020603050405020304" charset="0"/>
                <a:cs typeface="Times New Roman" panose="02020603050405020304" charset="0"/>
              </a:rPr>
              <a:t>Results comparison with other approaches:</a:t>
            </a:r>
            <a:endParaRPr lang="en-US" sz="3600">
              <a:latin typeface="Times New Roman" panose="02020603050405020304" charset="0"/>
              <a:cs typeface="Times New Roman" panose="02020603050405020304" charset="0"/>
            </a:endParaRPr>
          </a:p>
        </p:txBody>
      </p:sp>
      <p:sp>
        <p:nvSpPr>
          <p:cNvPr id="188" name="Google Shape;188;p29"/>
          <p:cNvSpPr txBox="1"/>
          <p:nvPr>
            <p:ph type="body" idx="1"/>
          </p:nvPr>
        </p:nvSpPr>
        <p:spPr>
          <a:xfrm>
            <a:off x="0" y="1859915"/>
            <a:ext cx="12031980" cy="4462145"/>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p>
          <a:p>
            <a:pPr marL="228600" lvl="0" indent="0" algn="l" rtl="0">
              <a:lnSpc>
                <a:spcPct val="90000"/>
              </a:lnSpc>
              <a:spcBef>
                <a:spcPts val="1000"/>
              </a:spcBef>
              <a:spcAft>
                <a:spcPts val="0"/>
              </a:spcAft>
              <a:buNone/>
            </a:pPr>
          </a:p>
          <a:p>
            <a:pPr marL="228600" lvl="0" indent="-50800" algn="l" rtl="0">
              <a:lnSpc>
                <a:spcPct val="90000"/>
              </a:lnSpc>
              <a:spcBef>
                <a:spcPts val="1000"/>
              </a:spcBef>
              <a:spcAft>
                <a:spcPts val="0"/>
              </a:spcAft>
              <a:buClr>
                <a:schemeClr val="dk1"/>
              </a:buClr>
              <a:buSzPts val="2800"/>
              <a:buNone/>
            </a:pPr>
          </a:p>
        </p:txBody>
      </p:sp>
      <p:sp>
        <p:nvSpPr>
          <p:cNvPr id="190" name="Google Shape;190;p29"/>
          <p:cNvSpPr txBox="1"/>
          <p:nvPr/>
        </p:nvSpPr>
        <p:spPr>
          <a:xfrm>
            <a:off x="1343670" y="1173970"/>
            <a:ext cx="118623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b="1">
                <a:solidFill>
                  <a:schemeClr val="dk1"/>
                </a:solidFill>
                <a:latin typeface="Times New Roman" panose="02020603050405020304" charset="0"/>
                <a:cs typeface="Times New Roman" panose="02020603050405020304" charset="0"/>
              </a:rPr>
              <a:t>         Standard_GAN		  W_GAN      CMD-GAN</a:t>
            </a:r>
            <a:endParaRPr sz="2000" b="1">
              <a:solidFill>
                <a:schemeClr val="dk1"/>
              </a:solidFill>
              <a:latin typeface="Times New Roman" panose="02020603050405020304" charset="0"/>
              <a:cs typeface="Times New Roman" panose="02020603050405020304" charset="0"/>
            </a:endParaRPr>
          </a:p>
        </p:txBody>
      </p:sp>
      <p:pic>
        <p:nvPicPr>
          <p:cNvPr id="2" name="Picture 1" descr="stdis"/>
          <p:cNvPicPr>
            <a:picLocks noChangeAspect="1"/>
          </p:cNvPicPr>
          <p:nvPr/>
        </p:nvPicPr>
        <p:blipFill>
          <a:blip r:embed="rId1"/>
          <a:srcRect r="931" b="50524"/>
          <a:stretch>
            <a:fillRect/>
          </a:stretch>
        </p:blipFill>
        <p:spPr>
          <a:xfrm>
            <a:off x="1271270" y="2061210"/>
            <a:ext cx="3312160" cy="3384550"/>
          </a:xfrm>
          <a:prstGeom prst="rect">
            <a:avLst/>
          </a:prstGeom>
        </p:spPr>
      </p:pic>
      <p:pic>
        <p:nvPicPr>
          <p:cNvPr id="3" name="Picture 2" descr="wdis"/>
          <p:cNvPicPr>
            <a:picLocks noChangeAspect="1"/>
          </p:cNvPicPr>
          <p:nvPr/>
        </p:nvPicPr>
        <p:blipFill>
          <a:blip r:embed="rId2"/>
          <a:srcRect l="75385" r="-7692" b="50648"/>
          <a:stretch>
            <a:fillRect/>
          </a:stretch>
        </p:blipFill>
        <p:spPr>
          <a:xfrm>
            <a:off x="5160010" y="1988820"/>
            <a:ext cx="1080135" cy="3384550"/>
          </a:xfrm>
          <a:prstGeom prst="rect">
            <a:avLst/>
          </a:prstGeom>
        </p:spPr>
      </p:pic>
      <p:pic>
        <p:nvPicPr>
          <p:cNvPr id="4" name="Picture 3" descr="cmddis"/>
          <p:cNvPicPr>
            <a:picLocks noChangeAspect="1"/>
          </p:cNvPicPr>
          <p:nvPr/>
        </p:nvPicPr>
        <p:blipFill>
          <a:blip r:embed="rId3"/>
          <a:srcRect l="78006" t="-398" r="456" b="51056"/>
          <a:stretch>
            <a:fillRect/>
          </a:stretch>
        </p:blipFill>
        <p:spPr>
          <a:xfrm>
            <a:off x="6671945" y="1988820"/>
            <a:ext cx="720090" cy="3383915"/>
          </a:xfrm>
          <a:prstGeom prst="rect">
            <a:avLst/>
          </a:prstGeom>
        </p:spPr>
      </p:pic>
      <p:pic>
        <p:nvPicPr>
          <p:cNvPr id="5" name="Picture 4" descr="cmddis"/>
          <p:cNvPicPr>
            <a:picLocks noChangeAspect="1"/>
          </p:cNvPicPr>
          <p:nvPr/>
        </p:nvPicPr>
        <p:blipFill>
          <a:blip r:embed="rId3"/>
          <a:srcRect t="98296"/>
          <a:stretch>
            <a:fillRect/>
          </a:stretch>
        </p:blipFill>
        <p:spPr>
          <a:xfrm>
            <a:off x="1152525" y="5589270"/>
            <a:ext cx="3549015" cy="273050"/>
          </a:xfrm>
          <a:prstGeom prst="rect">
            <a:avLst/>
          </a:prstGeom>
        </p:spPr>
      </p:pic>
      <p:pic>
        <p:nvPicPr>
          <p:cNvPr id="6" name="Picture 5" descr="cmddis"/>
          <p:cNvPicPr>
            <a:picLocks noChangeAspect="1"/>
          </p:cNvPicPr>
          <p:nvPr/>
        </p:nvPicPr>
        <p:blipFill>
          <a:blip r:embed="rId3"/>
          <a:srcRect l="78006" t="98296" r="-1690" b="648"/>
          <a:stretch>
            <a:fillRect/>
          </a:stretch>
        </p:blipFill>
        <p:spPr>
          <a:xfrm>
            <a:off x="5087620" y="5574030"/>
            <a:ext cx="990600" cy="174625"/>
          </a:xfrm>
          <a:prstGeom prst="rect">
            <a:avLst/>
          </a:prstGeom>
        </p:spPr>
      </p:pic>
      <p:pic>
        <p:nvPicPr>
          <p:cNvPr id="7" name="Picture 6" descr="cmddis"/>
          <p:cNvPicPr>
            <a:picLocks noChangeAspect="1"/>
          </p:cNvPicPr>
          <p:nvPr/>
        </p:nvPicPr>
        <p:blipFill>
          <a:blip r:embed="rId3"/>
          <a:srcRect l="78006" t="98296" r="-1690" b="648"/>
          <a:stretch>
            <a:fillRect/>
          </a:stretch>
        </p:blipFill>
        <p:spPr>
          <a:xfrm>
            <a:off x="6527800" y="5574030"/>
            <a:ext cx="990600" cy="17462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96" name="Shape 196"/>
        <p:cNvGrpSpPr/>
        <p:nvPr/>
      </p:nvGrpSpPr>
      <p:grpSpPr>
        <a:xfrm>
          <a:off x="0" y="0"/>
          <a:ext cx="0" cy="0"/>
          <a:chOff x="0" y="0"/>
          <a:chExt cx="0" cy="0"/>
        </a:xfrm>
      </p:grpSpPr>
      <p:sp>
        <p:nvSpPr>
          <p:cNvPr id="197" name="Google Shape;197;p30"/>
          <p:cNvSpPr txBox="1"/>
          <p:nvPr>
            <p:ph type="title"/>
          </p:nvPr>
        </p:nvSpPr>
        <p:spPr>
          <a:xfrm>
            <a:off x="838200" y="18859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600">
                <a:latin typeface="Times New Roman" panose="02020603050405020304" charset="0"/>
                <a:cs typeface="Times New Roman" panose="02020603050405020304" charset="0"/>
              </a:rPr>
              <a:t>Graph Comparison Of GAN’s:</a:t>
            </a:r>
            <a:endParaRPr lang="en-US" sz="3600">
              <a:latin typeface="Times New Roman" panose="02020603050405020304" charset="0"/>
              <a:cs typeface="Times New Roman" panose="02020603050405020304" charset="0"/>
            </a:endParaRPr>
          </a:p>
        </p:txBody>
      </p:sp>
      <p:sp>
        <p:nvSpPr>
          <p:cNvPr id="198" name="Google Shape;198;p30"/>
          <p:cNvSpPr txBox="1"/>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p>
        </p:txBody>
      </p:sp>
      <p:pic>
        <p:nvPicPr>
          <p:cNvPr id="2" name="Picture 1" descr="SWC_GAN"/>
          <p:cNvPicPr>
            <a:picLocks noChangeAspect="1"/>
          </p:cNvPicPr>
          <p:nvPr/>
        </p:nvPicPr>
        <p:blipFill>
          <a:blip r:embed="rId1"/>
          <a:stretch>
            <a:fillRect/>
          </a:stretch>
        </p:blipFill>
        <p:spPr>
          <a:xfrm>
            <a:off x="695325" y="1701165"/>
            <a:ext cx="10590530" cy="394906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03" name="Shape 203"/>
        <p:cNvGrpSpPr/>
        <p:nvPr/>
      </p:nvGrpSpPr>
      <p:grpSpPr>
        <a:xfrm>
          <a:off x="0" y="0"/>
          <a:ext cx="0" cy="0"/>
          <a:chOff x="0" y="0"/>
          <a:chExt cx="0" cy="0"/>
        </a:xfrm>
      </p:grpSpPr>
      <p:sp>
        <p:nvSpPr>
          <p:cNvPr id="204" name="Google Shape;204;p31"/>
          <p:cNvSpPr txBox="1"/>
          <p:nvPr/>
        </p:nvSpPr>
        <p:spPr>
          <a:xfrm>
            <a:off x="3501957" y="2496765"/>
            <a:ext cx="5589916" cy="6438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chemeClr val="dk1"/>
                </a:solidFill>
                <a:latin typeface="Times New Roman" panose="02020603050405020304" charset="0"/>
                <a:ea typeface="Arial" panose="020B0604020202020204"/>
                <a:cs typeface="Times New Roman" panose="02020603050405020304" charset="0"/>
                <a:sym typeface="Arial" panose="020B0604020202020204"/>
              </a:rPr>
              <a:t>Question and Answers?</a:t>
            </a:r>
            <a:endParaRPr lang="en-US" sz="3600">
              <a:solidFill>
                <a:schemeClr val="dk1"/>
              </a:solidFill>
              <a:latin typeface="Times New Roman" panose="02020603050405020304" charset="0"/>
              <a:ea typeface="Arial" panose="020B0604020202020204"/>
              <a:cs typeface="Times New Roman" panose="02020603050405020304" charset="0"/>
              <a:sym typeface="Arial" panose="020B060402020202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90" name="Shape 90"/>
        <p:cNvGrpSpPr/>
        <p:nvPr/>
      </p:nvGrpSpPr>
      <p:grpSpPr>
        <a:xfrm>
          <a:off x="0" y="0"/>
          <a:ext cx="0" cy="0"/>
          <a:chOff x="0" y="0"/>
          <a:chExt cx="0" cy="0"/>
        </a:xfrm>
      </p:grpSpPr>
      <p:sp>
        <p:nvSpPr>
          <p:cNvPr id="91" name="Google Shape;91;p14"/>
          <p:cNvSpPr txBox="1"/>
          <p:nvPr>
            <p:ph type="ctrTitle"/>
          </p:nvPr>
        </p:nvSpPr>
        <p:spPr>
          <a:xfrm>
            <a:off x="103325" y="80723"/>
            <a:ext cx="9144000" cy="758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3600">
                <a:latin typeface="Times New Roman" panose="02020603050405020304" charset="0"/>
                <a:cs typeface="Times New Roman" panose="02020603050405020304" charset="0"/>
              </a:rPr>
              <a:t>    Table Of Contents: </a:t>
            </a:r>
            <a:endParaRPr sz="3600">
              <a:latin typeface="Times New Roman" panose="02020603050405020304" charset="0"/>
              <a:cs typeface="Times New Roman" panose="02020603050405020304" charset="0"/>
            </a:endParaRPr>
          </a:p>
        </p:txBody>
      </p:sp>
      <p:sp>
        <p:nvSpPr>
          <p:cNvPr id="92" name="Google Shape;92;p14"/>
          <p:cNvSpPr txBox="1"/>
          <p:nvPr>
            <p:ph type="subTitle" idx="1"/>
          </p:nvPr>
        </p:nvSpPr>
        <p:spPr>
          <a:xfrm>
            <a:off x="1524000" y="1178527"/>
            <a:ext cx="9144000" cy="5359800"/>
          </a:xfrm>
          <a:prstGeom prst="rect">
            <a:avLst/>
          </a:prstGeom>
        </p:spPr>
        <p:txBody>
          <a:bodyPr spcFirstLastPara="1" wrap="square" lIns="91425" tIns="45700" rIns="91425" bIns="45700" anchor="t" anchorCtr="0">
            <a:normAutofit/>
          </a:bodyPr>
          <a:lstStyle/>
          <a:p>
            <a:pPr marL="457200" lvl="0" indent="-381000" algn="l" rtl="0">
              <a:spcBef>
                <a:spcPts val="100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Abstract</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Introduction</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Wasserstein Generative Adversarial Network (WGAN)</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Related Works/Existing Works</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Proposed Approach: CMD-GAN</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Algorithm</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Experiments</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Formulas Used</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Comparative Analysis</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System Hardware</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Results</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Graph Comparison of GANs</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Conclusion</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Future Directions</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References</a:t>
            </a:r>
            <a:endParaRPr lang="en-US" sz="2000">
              <a:latin typeface="Times New Roman" panose="02020603050405020304" charset="0"/>
              <a:cs typeface="Times New Roman" panose="02020603050405020304" charset="0"/>
            </a:endParaRPr>
          </a:p>
          <a:p>
            <a:pPr marL="457200" lvl="0" indent="-381000" algn="l" rtl="0">
              <a:spcBef>
                <a:spcPts val="0"/>
              </a:spcBef>
              <a:spcAft>
                <a:spcPts val="0"/>
              </a:spcAft>
              <a:buSzPts val="2400"/>
              <a:buFont typeface="Arial" panose="020B0604020202020204" pitchFamily="34" charset="0"/>
              <a:buChar char="•"/>
            </a:pPr>
            <a:r>
              <a:rPr lang="en-US" sz="2000">
                <a:latin typeface="Times New Roman" panose="02020603050405020304" charset="0"/>
                <a:cs typeface="Times New Roman" panose="02020603050405020304" charset="0"/>
              </a:rPr>
              <a:t>Questions and Answers</a:t>
            </a:r>
            <a:endParaRPr lang="en-US" sz="2000">
              <a:latin typeface="Times New Roman" panose="02020603050405020304" charset="0"/>
              <a:cs typeface="Times New Roman" panose="02020603050405020304" charset="0"/>
            </a:endParaRPr>
          </a:p>
          <a:p>
            <a:pPr marL="0" lvl="0" indent="0" algn="l" rtl="0">
              <a:spcBef>
                <a:spcPts val="1000"/>
              </a:spcBef>
              <a:spcAft>
                <a:spcPts val="0"/>
              </a:spcAft>
              <a:buNone/>
            </a:pPr>
            <a:endParaRPr sz="2000">
              <a:latin typeface="Times New Roman" panose="02020603050405020304" charset="0"/>
              <a:cs typeface="Times New Roman" panose="0202060305040502030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08" name="Shape 208"/>
        <p:cNvGrpSpPr/>
        <p:nvPr/>
      </p:nvGrpSpPr>
      <p:grpSpPr>
        <a:xfrm>
          <a:off x="0" y="0"/>
          <a:ext cx="0" cy="0"/>
          <a:chOff x="0" y="0"/>
          <a:chExt cx="0" cy="0"/>
        </a:xfrm>
      </p:grpSpPr>
      <p:sp>
        <p:nvSpPr>
          <p:cNvPr id="209" name="Google Shape;209;p32"/>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Play" panose="00000500000000000000"/>
              <a:buNone/>
            </a:pPr>
            <a:r>
              <a:rPr lang="en-US" sz="3600">
                <a:latin typeface="Times New Roman" panose="02020603050405020304" charset="0"/>
                <a:cs typeface="Times New Roman" panose="02020603050405020304" charset="0"/>
              </a:rPr>
              <a:t>Conclusion </a:t>
            </a:r>
            <a:endParaRPr lang="en-US" sz="3600">
              <a:latin typeface="Times New Roman" panose="02020603050405020304" charset="0"/>
              <a:cs typeface="Times New Roman" panose="02020603050405020304" charset="0"/>
            </a:endParaRPr>
          </a:p>
        </p:txBody>
      </p:sp>
      <p:sp>
        <p:nvSpPr>
          <p:cNvPr id="210" name="Google Shape;210;p32"/>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sz="2000">
              <a:latin typeface="Times New Roman" panose="02020603050405020304" charset="0"/>
              <a:cs typeface="Times New Roman" panose="02020603050405020304" charset="0"/>
            </a:endParaRPr>
          </a:p>
          <a:p>
            <a:pPr marL="228600" lvl="0" indent="-228600" algn="l" rtl="0">
              <a:lnSpc>
                <a:spcPct val="90000"/>
              </a:lnSpc>
              <a:spcBef>
                <a:spcPts val="1000"/>
              </a:spcBef>
              <a:spcAft>
                <a:spcPts val="0"/>
              </a:spcAft>
              <a:buClr>
                <a:schemeClr val="dk1"/>
              </a:buClr>
              <a:buSzPts val="2800"/>
              <a:buChar char="•"/>
            </a:pPr>
            <a:r>
              <a:rPr lang="en-US" sz="2000">
                <a:latin typeface="Times New Roman" panose="02020603050405020304" charset="0"/>
                <a:cs typeface="Times New Roman" panose="02020603050405020304" charset="0"/>
              </a:rPr>
              <a:t> Summary of CMD-GAN's contributions</a:t>
            </a:r>
            <a:endParaRPr lang="en-US" sz="2000">
              <a:latin typeface="Times New Roman" panose="02020603050405020304" charset="0"/>
              <a:cs typeface="Times New Roman" panose="02020603050405020304" charset="0"/>
            </a:endParaRPr>
          </a:p>
          <a:p>
            <a:pPr marL="228600" lvl="0" indent="-228600" algn="l" rtl="0">
              <a:lnSpc>
                <a:spcPct val="90000"/>
              </a:lnSpc>
              <a:spcBef>
                <a:spcPts val="1000"/>
              </a:spcBef>
              <a:spcAft>
                <a:spcPts val="0"/>
              </a:spcAft>
              <a:buClr>
                <a:schemeClr val="dk1"/>
              </a:buClr>
              <a:buSzPts val="2800"/>
              <a:buChar char="•"/>
            </a:pPr>
            <a:r>
              <a:rPr lang="en-US" sz="2000">
                <a:latin typeface="Times New Roman" panose="02020603050405020304" charset="0"/>
                <a:cs typeface="Times New Roman" panose="02020603050405020304" charset="0"/>
              </a:rPr>
              <a:t>Advancements over traditional GANs and WGAN’s</a:t>
            </a:r>
            <a:endParaRPr lang="en-US" sz="2000">
              <a:latin typeface="Times New Roman" panose="02020603050405020304" charset="0"/>
              <a:cs typeface="Times New Roman" panose="02020603050405020304" charset="0"/>
            </a:endParaRPr>
          </a:p>
          <a:p>
            <a:pPr marL="228600" lvl="0" indent="-228600" algn="l" rtl="0">
              <a:lnSpc>
                <a:spcPct val="90000"/>
              </a:lnSpc>
              <a:spcBef>
                <a:spcPts val="1000"/>
              </a:spcBef>
              <a:spcAft>
                <a:spcPts val="0"/>
              </a:spcAft>
              <a:buClr>
                <a:schemeClr val="dk1"/>
              </a:buClr>
              <a:buSzPts val="2800"/>
              <a:buChar char="•"/>
            </a:pPr>
            <a:r>
              <a:rPr lang="en-US" sz="2000">
                <a:latin typeface="Times New Roman" panose="02020603050405020304" charset="0"/>
                <a:cs typeface="Times New Roman" panose="02020603050405020304" charset="0"/>
              </a:rPr>
              <a:t> Future potential in generative modeling and data augmentation</a:t>
            </a:r>
            <a:endParaRPr lang="en-US" sz="2000">
              <a:latin typeface="Times New Roman" panose="02020603050405020304" charset="0"/>
              <a:cs typeface="Times New Roman" panose="02020603050405020304" charset="0"/>
            </a:endParaRPr>
          </a:p>
          <a:p>
            <a:pPr marL="228600" lvl="0" indent="-50800" algn="l" rtl="0">
              <a:lnSpc>
                <a:spcPct val="90000"/>
              </a:lnSpc>
              <a:spcBef>
                <a:spcPts val="1000"/>
              </a:spcBef>
              <a:spcAft>
                <a:spcPts val="0"/>
              </a:spcAft>
              <a:buClr>
                <a:schemeClr val="dk1"/>
              </a:buClr>
              <a:buSzPts val="2800"/>
              <a:buNone/>
            </a:pPr>
            <a:endParaRPr sz="2000">
              <a:latin typeface="Times New Roman" panose="02020603050405020304" charset="0"/>
              <a:cs typeface="Times New Roman" panose="0202060305040502030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14" name="Shape 214"/>
        <p:cNvGrpSpPr/>
        <p:nvPr/>
      </p:nvGrpSpPr>
      <p:grpSpPr>
        <a:xfrm>
          <a:off x="0" y="0"/>
          <a:ext cx="0" cy="0"/>
          <a:chOff x="0" y="0"/>
          <a:chExt cx="0" cy="0"/>
        </a:xfrm>
      </p:grpSpPr>
      <p:sp>
        <p:nvSpPr>
          <p:cNvPr id="215" name="Google Shape;215;p33"/>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Play" panose="00000500000000000000"/>
              <a:buNone/>
            </a:pPr>
            <a:r>
              <a:rPr lang="en-US" sz="3600">
                <a:latin typeface="Times New Roman" panose="02020603050405020304" charset="0"/>
                <a:cs typeface="Times New Roman" panose="02020603050405020304" charset="0"/>
              </a:rPr>
              <a:t>Future Directions</a:t>
            </a:r>
            <a:endParaRPr lang="en-US" sz="3600">
              <a:latin typeface="Times New Roman" panose="02020603050405020304" charset="0"/>
              <a:cs typeface="Times New Roman" panose="02020603050405020304" charset="0"/>
            </a:endParaRPr>
          </a:p>
        </p:txBody>
      </p:sp>
      <p:sp>
        <p:nvSpPr>
          <p:cNvPr id="216" name="Google Shape;216;p33"/>
          <p:cNvSpPr txBox="1"/>
          <p:nvPr>
            <p:ph type="body" idx="1"/>
          </p:nvPr>
        </p:nvSpPr>
        <p:spPr>
          <a:xfrm>
            <a:off x="1055370" y="1844675"/>
            <a:ext cx="10515600" cy="1725295"/>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sz="2000">
              <a:latin typeface="Times New Roman" panose="02020603050405020304" charset="0"/>
              <a:cs typeface="Times New Roman" panose="02020603050405020304" charset="0"/>
            </a:endParaRPr>
          </a:p>
          <a:p>
            <a:pPr marL="228600" lvl="0" indent="-228600" algn="l" rtl="0">
              <a:lnSpc>
                <a:spcPct val="90000"/>
              </a:lnSpc>
              <a:spcBef>
                <a:spcPts val="1000"/>
              </a:spcBef>
              <a:spcAft>
                <a:spcPts val="0"/>
              </a:spcAft>
              <a:buClr>
                <a:schemeClr val="dk1"/>
              </a:buClr>
              <a:buSzPts val="2800"/>
              <a:buChar char="•"/>
            </a:pPr>
            <a:r>
              <a:rPr lang="en-US" sz="2000">
                <a:latin typeface="Times New Roman" panose="02020603050405020304" charset="0"/>
                <a:cs typeface="Times New Roman" panose="02020603050405020304" charset="0"/>
              </a:rPr>
              <a:t> Areas for future research and development</a:t>
            </a:r>
            <a:endParaRPr lang="en-US" sz="2000">
              <a:latin typeface="Times New Roman" panose="02020603050405020304" charset="0"/>
              <a:cs typeface="Times New Roman" panose="02020603050405020304" charset="0"/>
            </a:endParaRPr>
          </a:p>
          <a:p>
            <a:pPr marL="228600" lvl="0" indent="-228600" algn="l" rtl="0">
              <a:lnSpc>
                <a:spcPct val="90000"/>
              </a:lnSpc>
              <a:spcBef>
                <a:spcPts val="1000"/>
              </a:spcBef>
              <a:spcAft>
                <a:spcPts val="0"/>
              </a:spcAft>
              <a:buClr>
                <a:schemeClr val="dk1"/>
              </a:buClr>
              <a:buSzPts val="2800"/>
              <a:buChar char="•"/>
            </a:pPr>
            <a:r>
              <a:rPr lang="en-US" sz="2000">
                <a:latin typeface="Times New Roman" panose="02020603050405020304" charset="0"/>
                <a:cs typeface="Times New Roman" panose="02020603050405020304" charset="0"/>
              </a:rPr>
              <a:t> Potential applications and extensions of CMD-GAN</a:t>
            </a:r>
            <a:endParaRPr lang="en-US" sz="2000">
              <a:latin typeface="Times New Roman" panose="02020603050405020304" charset="0"/>
              <a:cs typeface="Times New Roman" panose="02020603050405020304" charset="0"/>
            </a:endParaRPr>
          </a:p>
          <a:p>
            <a:pPr marL="228600" lvl="0" indent="-50800" algn="l" rtl="0">
              <a:lnSpc>
                <a:spcPct val="90000"/>
              </a:lnSpc>
              <a:spcBef>
                <a:spcPts val="1000"/>
              </a:spcBef>
              <a:spcAft>
                <a:spcPts val="0"/>
              </a:spcAft>
              <a:buClr>
                <a:schemeClr val="dk1"/>
              </a:buClr>
              <a:buSzPts val="2800"/>
              <a:buNone/>
            </a:pPr>
            <a:endParaRPr sz="2000">
              <a:latin typeface="Times New Roman" panose="02020603050405020304" charset="0"/>
              <a:cs typeface="Times New Roman" panose="02020603050405020304" charset="0"/>
            </a:endParaRPr>
          </a:p>
          <a:p>
            <a:pPr marL="228600" lvl="0" indent="-50800" algn="l" rtl="0">
              <a:lnSpc>
                <a:spcPct val="90000"/>
              </a:lnSpc>
              <a:spcBef>
                <a:spcPts val="1000"/>
              </a:spcBef>
              <a:spcAft>
                <a:spcPts val="0"/>
              </a:spcAft>
              <a:buClr>
                <a:schemeClr val="dk1"/>
              </a:buClr>
              <a:buSzPts val="2800"/>
              <a:buNone/>
            </a:pPr>
            <a:endParaRPr sz="2000">
              <a:latin typeface="Times New Roman" panose="02020603050405020304" charset="0"/>
              <a:cs typeface="Times New Roman" panose="02020603050405020304" charset="0"/>
            </a:endParaRPr>
          </a:p>
          <a:p>
            <a:pPr marL="228600" lvl="0" indent="-50800" algn="l" rtl="0">
              <a:lnSpc>
                <a:spcPct val="90000"/>
              </a:lnSpc>
              <a:spcBef>
                <a:spcPts val="1000"/>
              </a:spcBef>
              <a:spcAft>
                <a:spcPts val="0"/>
              </a:spcAft>
              <a:buClr>
                <a:schemeClr val="dk1"/>
              </a:buClr>
              <a:buSzPts val="2800"/>
              <a:buNone/>
            </a:pPr>
            <a:endParaRPr sz="2000">
              <a:latin typeface="Times New Roman" panose="02020603050405020304" charset="0"/>
              <a:cs typeface="Times New Roman" panose="0202060305040502030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34"/>
          <p:cNvSpPr txBox="1"/>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600">
                <a:latin typeface="Times New Roman" panose="02020603050405020304" charset="0"/>
                <a:cs typeface="Times New Roman" panose="02020603050405020304" charset="0"/>
              </a:rPr>
              <a:t>References</a:t>
            </a:r>
            <a:endParaRPr lang="en-US" sz="3600">
              <a:latin typeface="Times New Roman" panose="02020603050405020304" charset="0"/>
              <a:cs typeface="Times New Roman" panose="02020603050405020304" charset="0"/>
            </a:endParaRPr>
          </a:p>
        </p:txBody>
      </p:sp>
      <p:sp>
        <p:nvSpPr>
          <p:cNvPr id="222" name="Google Shape;222;p34"/>
          <p:cNvSpPr txBox="1"/>
          <p:nvPr>
            <p:ph type="body" idx="1"/>
          </p:nvPr>
        </p:nvSpPr>
        <p:spPr>
          <a:xfrm>
            <a:off x="838200" y="1701165"/>
            <a:ext cx="10515600" cy="171577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000" u="sng">
                <a:solidFill>
                  <a:schemeClr val="hlink"/>
                </a:solidFill>
                <a:latin typeface="Times New Roman" panose="02020603050405020304" charset="0"/>
                <a:cs typeface="Times New Roman" panose="02020603050405020304" charset="0"/>
                <a:hlinkClick r:id="rId1"/>
              </a:rPr>
              <a:t>https://colab.research.google.com/gist/Bhargavpitta/eeefd7674b164239a13fa01650927a37/copy_of_fsl_generative_adversarial_encoder.ipynb</a:t>
            </a:r>
            <a:endParaRPr lang="en-US" sz="2000" u="sng">
              <a:solidFill>
                <a:schemeClr val="hlink"/>
              </a:solidFill>
              <a:latin typeface="Times New Roman" panose="02020603050405020304" charset="0"/>
              <a:cs typeface="Times New Roman" panose="02020603050405020304" charset="0"/>
              <a:hlinkClick r:id="rId1"/>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ctrTitle"/>
          </p:nvPr>
        </p:nvSpPr>
        <p:spPr/>
        <p:txBody>
          <a:bodyPr/>
          <a:p>
            <a:r>
              <a:rPr lang="en-US" sz="5400">
                <a:latin typeface="Times New Roman" panose="02020603050405020304" charset="0"/>
                <a:cs typeface="Times New Roman" panose="02020603050405020304" charset="0"/>
              </a:rPr>
              <a:t>Speech-to-Speech Bot Using LLM</a:t>
            </a:r>
            <a:endParaRPr lang="en-US" sz="5400">
              <a:latin typeface="Times New Roman" panose="02020603050405020304" charset="0"/>
              <a:cs typeface="Times New Roman" panose="02020603050405020304" charset="0"/>
            </a:endParaRPr>
          </a:p>
        </p:txBody>
      </p:sp>
      <p:sp>
        <p:nvSpPr>
          <p:cNvPr id="4" name="Subtitle 3"/>
          <p:cNvSpPr/>
          <p:nvPr>
            <p:ph type="subTitle" idx="1"/>
          </p:nvPr>
        </p:nvSpPr>
        <p:spPr/>
        <p:txBody>
          <a:bodyPr/>
          <a:p>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sz="3600">
                <a:latin typeface="Times New Roman" panose="02020603050405020304" charset="0"/>
                <a:cs typeface="Times New Roman" panose="02020603050405020304" charset="0"/>
                <a:sym typeface="+mn-ea"/>
              </a:rPr>
              <a:t>Table Of Contents</a:t>
            </a:r>
            <a:endParaRPr lang="en-US" sz="3600">
              <a:latin typeface="Times New Roman" panose="02020603050405020304" charset="0"/>
              <a:cs typeface="Times New Roman" panose="02020603050405020304" charset="0"/>
            </a:endParaRPr>
          </a:p>
        </p:txBody>
      </p:sp>
      <p:sp>
        <p:nvSpPr>
          <p:cNvPr id="3" name="Text Placeholder 2"/>
          <p:cNvSpPr/>
          <p:nvPr>
            <p:ph type="body" idx="1"/>
          </p:nvPr>
        </p:nvSpPr>
        <p:spPr/>
        <p:txBody>
          <a:bodyPr>
            <a:normAutofit lnSpcReduction="10000"/>
          </a:bodyPr>
          <a:p>
            <a:r>
              <a:rPr lang="en-US" sz="2000">
                <a:latin typeface="Times New Roman" panose="02020603050405020304" charset="0"/>
                <a:cs typeface="Times New Roman" panose="02020603050405020304" charset="0"/>
              </a:rPr>
              <a:t>Introduction</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Technology Stack</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System Architecture</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Speech-to-Text Process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Gemini LLM</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Generative Model Parameters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Text-to-Speech Process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Challenges and solutions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Future Enhancements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Conclusion</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References</a:t>
            </a:r>
            <a:endParaRPr lang="en-US" sz="2000">
              <a:latin typeface="Times New Roman" panose="02020603050405020304" charset="0"/>
              <a:cs typeface="Times New Roman" panose="0202060305040502030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ltLang="en-US" sz="3600">
                <a:latin typeface="Times New Roman" panose="02020603050405020304" charset="0"/>
                <a:cs typeface="Times New Roman" panose="02020603050405020304" charset="0"/>
              </a:rPr>
              <a:t>Introduction</a:t>
            </a:r>
            <a:endParaRPr lang="en-US" altLang="en-US" sz="3600">
              <a:latin typeface="Times New Roman" panose="02020603050405020304" charset="0"/>
              <a:cs typeface="Times New Roman" panose="02020603050405020304" charset="0"/>
            </a:endParaRPr>
          </a:p>
        </p:txBody>
      </p:sp>
      <p:sp>
        <p:nvSpPr>
          <p:cNvPr id="3" name="Text Placeholder 2"/>
          <p:cNvSpPr/>
          <p:nvPr>
            <p:ph type="body" idx="1"/>
          </p:nvPr>
        </p:nvSpPr>
        <p:spPr>
          <a:xfrm>
            <a:off x="1082040" y="1412875"/>
            <a:ext cx="9893935" cy="4794250"/>
          </a:xfrm>
        </p:spPr>
        <p:txBody>
          <a:bodyPr>
            <a:normAutofit lnSpcReduction="20000"/>
          </a:bodyPr>
          <a:p>
            <a:r>
              <a:rPr lang="en-US" altLang="en-US" sz="2000" b="1">
                <a:latin typeface="Times New Roman" panose="02020603050405020304" charset="0"/>
                <a:cs typeface="Times New Roman" panose="02020603050405020304" charset="0"/>
              </a:rPr>
              <a:t>Objective:</a:t>
            </a:r>
            <a:r>
              <a:rPr lang="en-US" altLang="en-US" sz="2000">
                <a:latin typeface="Times New Roman" panose="02020603050405020304" charset="0"/>
                <a:cs typeface="Times New Roman" panose="02020603050405020304" charset="0"/>
              </a:rPr>
              <a:t> Develop a speech-to-speech application utilizing Large Language Model(LLM) technology. This project aims to create an interactive bot capable of processing spoken input and generating spoken responses.</a:t>
            </a:r>
            <a:endParaRPr lang="en-US" altLang="en-US" sz="2000">
              <a:latin typeface="Times New Roman" panose="02020603050405020304" charset="0"/>
              <a:cs typeface="Times New Roman" panose="02020603050405020304" charset="0"/>
            </a:endParaRPr>
          </a:p>
          <a:p>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sym typeface="+mn-ea"/>
              </a:rPr>
              <a:t>Speech-to-Text Conversion:</a:t>
            </a:r>
            <a:r>
              <a:rPr lang="en-US" altLang="en-US" sz="2000">
                <a:latin typeface="Times New Roman" panose="02020603050405020304" charset="0"/>
                <a:cs typeface="Times New Roman" panose="02020603050405020304" charset="0"/>
                <a:sym typeface="+mn-ea"/>
              </a:rPr>
              <a:t> Transcribe user speech accurately into text using speech_recognition.</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sym typeface="+mn-ea"/>
              </a:rPr>
              <a:t>Generative AI Responses:</a:t>
            </a:r>
            <a:r>
              <a:rPr lang="en-US" altLang="en-US" sz="2000">
                <a:latin typeface="Times New Roman" panose="02020603050405020304" charset="0"/>
                <a:cs typeface="Times New Roman" panose="02020603050405020304" charset="0"/>
                <a:sym typeface="+mn-ea"/>
              </a:rPr>
              <a:t> Leverage Gemini Flash to generate intelligent, context-aware responses.</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sym typeface="+mn-ea"/>
              </a:rPr>
              <a:t>Text-to-Speech Output:</a:t>
            </a:r>
            <a:r>
              <a:rPr lang="en-US" altLang="en-US" sz="2000">
                <a:latin typeface="Times New Roman" panose="02020603050405020304" charset="0"/>
                <a:cs typeface="Times New Roman" panose="02020603050405020304" charset="0"/>
                <a:sym typeface="+mn-ea"/>
              </a:rPr>
              <a:t> Convert generated text into clear, natural-sounding speech using pyttsx3.</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sym typeface="+mn-ea"/>
              </a:rPr>
              <a:t>Interactive Web UI:</a:t>
            </a:r>
            <a:r>
              <a:rPr lang="en-US" altLang="en-US" sz="2000">
                <a:latin typeface="Times New Roman" panose="02020603050405020304" charset="0"/>
                <a:cs typeface="Times New Roman" panose="02020603050405020304" charset="0"/>
                <a:sym typeface="+mn-ea"/>
              </a:rPr>
              <a:t> Streamlit interface for user interaction and conversation tracking.</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sym typeface="+mn-ea"/>
              </a:rPr>
              <a:t>Conversation History:</a:t>
            </a:r>
            <a:r>
              <a:rPr lang="en-US" altLang="en-US" sz="2000">
                <a:latin typeface="Times New Roman" panose="02020603050405020304" charset="0"/>
                <a:cs typeface="Times New Roman" panose="02020603050405020304" charset="0"/>
                <a:sym typeface="+mn-ea"/>
              </a:rPr>
              <a:t> Maintain a record of user inputs and AI responses for reference.</a:t>
            </a:r>
            <a:endParaRPr lang="en-US" altLang="en-US" sz="2000">
              <a:latin typeface="Times New Roman" panose="02020603050405020304" charset="0"/>
              <a:cs typeface="Times New Roman" panose="02020603050405020304" charset="0"/>
            </a:endParaRPr>
          </a:p>
          <a:p>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ltLang="en-US" sz="3600">
                <a:latin typeface="Times New Roman" panose="02020603050405020304" charset="0"/>
                <a:cs typeface="Times New Roman" panose="02020603050405020304" charset="0"/>
              </a:rPr>
              <a:t>Technology Stack</a:t>
            </a:r>
            <a:endParaRPr lang="en-US" altLang="en-US" sz="3600">
              <a:latin typeface="Times New Roman" panose="02020603050405020304" charset="0"/>
              <a:cs typeface="Times New Roman" panose="02020603050405020304" charset="0"/>
            </a:endParaRPr>
          </a:p>
        </p:txBody>
      </p:sp>
      <p:sp>
        <p:nvSpPr>
          <p:cNvPr id="3" name="Text Placeholder 2"/>
          <p:cNvSpPr/>
          <p:nvPr>
            <p:ph type="body" idx="1"/>
          </p:nvPr>
        </p:nvSpPr>
        <p:spPr/>
        <p:txBody>
          <a:bodyPr>
            <a:normAutofit/>
          </a:bodyPr>
          <a:p>
            <a:r>
              <a:rPr lang="en-US" altLang="en-US" sz="2000" b="1">
                <a:latin typeface="Times New Roman" panose="02020603050405020304" charset="0"/>
                <a:cs typeface="Times New Roman" panose="02020603050405020304" charset="0"/>
              </a:rPr>
              <a:t>Streamlit:</a:t>
            </a:r>
            <a:r>
              <a:rPr lang="en-US" altLang="en-US" sz="2000">
                <a:latin typeface="Times New Roman" panose="02020603050405020304" charset="0"/>
                <a:cs typeface="Times New Roman" panose="02020603050405020304" charset="0"/>
              </a:rPr>
              <a:t> Framework for creating an interactive and visually appealing UI.</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Speech Recognition:</a:t>
            </a:r>
            <a:r>
              <a:rPr lang="en-US" altLang="en-US" sz="2000">
                <a:latin typeface="Times New Roman" panose="02020603050405020304" charset="0"/>
                <a:cs typeface="Times New Roman" panose="02020603050405020304" charset="0"/>
              </a:rPr>
              <a:t> Python's speech_recognition library for real-time speech-to-text processing.</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Text-to-Speech:</a:t>
            </a:r>
            <a:r>
              <a:rPr lang="en-US" altLang="en-US" sz="2000">
                <a:latin typeface="Times New Roman" panose="02020603050405020304" charset="0"/>
                <a:cs typeface="Times New Roman" panose="02020603050405020304" charset="0"/>
              </a:rPr>
              <a:t> pyttsx3 for converting text into speech with adjustable voice and speed settings.</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Generative AI:</a:t>
            </a:r>
            <a:r>
              <a:rPr lang="en-US" altLang="en-US" sz="2000">
                <a:latin typeface="Times New Roman" panose="02020603050405020304" charset="0"/>
                <a:cs typeface="Times New Roman" panose="02020603050405020304" charset="0"/>
              </a:rPr>
              <a:t> Google Gemini Flash API for generating responses based on user queries.</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APIs and Integration:</a:t>
            </a:r>
            <a:r>
              <a:rPr lang="en-US" altLang="en-US" sz="2000">
                <a:latin typeface="Times New Roman" panose="02020603050405020304" charset="0"/>
                <a:cs typeface="Times New Roman" panose="02020603050405020304" charset="0"/>
              </a:rPr>
              <a:t> Discuss the importance of integrating APIs for seamless interaction between components.</a:t>
            </a: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sz="3600">
                <a:latin typeface="Times New Roman" panose="02020603050405020304" charset="0"/>
                <a:cs typeface="Times New Roman" panose="02020603050405020304" charset="0"/>
              </a:rPr>
              <a:t>System Architecture</a:t>
            </a:r>
            <a:endParaRPr lang="en-US" sz="3600">
              <a:latin typeface="Times New Roman" panose="02020603050405020304" charset="0"/>
              <a:cs typeface="Times New Roman" panose="02020603050405020304" charset="0"/>
            </a:endParaRPr>
          </a:p>
        </p:txBody>
      </p:sp>
      <p:sp>
        <p:nvSpPr>
          <p:cNvPr id="7" name="Rounded Rectangle 6"/>
          <p:cNvSpPr/>
          <p:nvPr/>
        </p:nvSpPr>
        <p:spPr>
          <a:xfrm>
            <a:off x="936625" y="2028190"/>
            <a:ext cx="10271125" cy="373888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sym typeface="+mn-ea"/>
              </a:rPr>
              <a:t>Text</a:t>
            </a:r>
            <a:endParaRPr lang="en-US" dirty="0">
              <a:solidFill>
                <a:schemeClr val="tx1"/>
              </a:solidFill>
            </a:endParaRPr>
          </a:p>
        </p:txBody>
      </p:sp>
      <p:sp>
        <p:nvSpPr>
          <p:cNvPr id="9" name="Rounded Rectangle 8"/>
          <p:cNvSpPr/>
          <p:nvPr/>
        </p:nvSpPr>
        <p:spPr>
          <a:xfrm>
            <a:off x="5462905" y="3284855"/>
            <a:ext cx="1639570" cy="12249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smtClean="0">
              <a:solidFill>
                <a:schemeClr val="tx1"/>
              </a:solidFill>
            </a:endParaRPr>
          </a:p>
          <a:p>
            <a:pPr algn="ctr"/>
            <a:r>
              <a:rPr lang="en-US" dirty="0" smtClean="0">
                <a:solidFill>
                  <a:schemeClr val="tx1"/>
                </a:solidFill>
              </a:rPr>
              <a:t>2. Generative Model (Gemini)</a:t>
            </a:r>
            <a:endParaRPr lang="en-US" dirty="0">
              <a:solidFill>
                <a:schemeClr val="tx1"/>
              </a:solidFill>
            </a:endParaRPr>
          </a:p>
        </p:txBody>
      </p:sp>
      <p:sp>
        <p:nvSpPr>
          <p:cNvPr id="10" name="Right Arrow 9"/>
          <p:cNvSpPr/>
          <p:nvPr/>
        </p:nvSpPr>
        <p:spPr>
          <a:xfrm>
            <a:off x="4436110" y="3740785"/>
            <a:ext cx="937260" cy="2057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ounded Rectangle 10"/>
          <p:cNvSpPr/>
          <p:nvPr/>
        </p:nvSpPr>
        <p:spPr>
          <a:xfrm>
            <a:off x="8112125" y="3272790"/>
            <a:ext cx="1624965" cy="123698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smtClean="0">
              <a:solidFill>
                <a:schemeClr val="tx1"/>
              </a:solidFill>
            </a:endParaRPr>
          </a:p>
          <a:p>
            <a:pPr algn="ctr"/>
            <a:r>
              <a:rPr lang="en-US" dirty="0" smtClean="0">
                <a:solidFill>
                  <a:schemeClr val="tx1"/>
                </a:solidFill>
              </a:rPr>
              <a:t>3. Text-to-Speech Engine(ptttsx3)</a:t>
            </a:r>
            <a:endParaRPr lang="en-US" dirty="0" smtClean="0">
              <a:solidFill>
                <a:schemeClr val="tx1"/>
              </a:solidFill>
            </a:endParaRPr>
          </a:p>
          <a:p>
            <a:pPr algn="ctr"/>
            <a:endParaRPr lang="en-US" dirty="0">
              <a:solidFill>
                <a:schemeClr val="tx1"/>
              </a:solidFill>
            </a:endParaRPr>
          </a:p>
        </p:txBody>
      </p:sp>
      <p:sp>
        <p:nvSpPr>
          <p:cNvPr id="18" name="TextBox 17"/>
          <p:cNvSpPr txBox="1"/>
          <p:nvPr/>
        </p:nvSpPr>
        <p:spPr>
          <a:xfrm>
            <a:off x="2971800" y="2205355"/>
            <a:ext cx="6200775" cy="481330"/>
          </a:xfrm>
          <a:prstGeom prst="rect">
            <a:avLst/>
          </a:prstGeom>
          <a:noFill/>
        </p:spPr>
        <p:txBody>
          <a:bodyPr wrap="square" rtlCol="0">
            <a:noAutofit/>
          </a:bodyPr>
          <a:p>
            <a:r>
              <a:rPr lang="en-US" sz="1600" b="1" dirty="0" smtClean="0">
                <a:latin typeface="Times New Roman" panose="02020603050405020304" charset="0"/>
                <a:cs typeface="Times New Roman" panose="02020603050405020304" charset="0"/>
              </a:rPr>
              <a:t>Streamlit Interface(UI) - Session state - Conversation History </a:t>
            </a:r>
            <a:endParaRPr lang="en-US" sz="1600" b="1" dirty="0">
              <a:latin typeface="Times New Roman" panose="02020603050405020304" charset="0"/>
              <a:cs typeface="Times New Roman" panose="02020603050405020304" charset="0"/>
            </a:endParaRPr>
          </a:p>
        </p:txBody>
      </p:sp>
      <p:sp>
        <p:nvSpPr>
          <p:cNvPr id="8" name="Rounded Rectangle 7"/>
          <p:cNvSpPr/>
          <p:nvPr/>
        </p:nvSpPr>
        <p:spPr>
          <a:xfrm>
            <a:off x="2722245" y="3284855"/>
            <a:ext cx="1698625" cy="123825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smtClean="0">
              <a:solidFill>
                <a:schemeClr val="tx1"/>
              </a:solidFill>
            </a:endParaRPr>
          </a:p>
          <a:p>
            <a:pPr algn="ctr"/>
            <a:r>
              <a:rPr lang="en-US" dirty="0" smtClean="0">
                <a:solidFill>
                  <a:schemeClr val="tx1"/>
                </a:solidFill>
              </a:rPr>
              <a:t>1. Speech recognition</a:t>
            </a:r>
            <a:endParaRPr lang="en-US" dirty="0">
              <a:solidFill>
                <a:schemeClr val="tx1"/>
              </a:solidFill>
            </a:endParaRPr>
          </a:p>
        </p:txBody>
      </p:sp>
      <p:sp>
        <p:nvSpPr>
          <p:cNvPr id="14" name="Rounded Rectangle 13"/>
          <p:cNvSpPr/>
          <p:nvPr/>
        </p:nvSpPr>
        <p:spPr>
          <a:xfrm>
            <a:off x="1468120" y="2997200"/>
            <a:ext cx="1244600" cy="176593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dirty="0" smtClean="0">
                <a:solidFill>
                  <a:schemeClr val="tx1"/>
                </a:solidFill>
              </a:rPr>
              <a:t>Speech </a:t>
            </a:r>
            <a:endParaRPr lang="en-US" dirty="0" smtClean="0">
              <a:solidFill>
                <a:schemeClr val="tx1"/>
              </a:solidFill>
            </a:endParaRPr>
          </a:p>
          <a:p>
            <a:pPr algn="ctr"/>
            <a:r>
              <a:rPr lang="en-US" dirty="0" smtClean="0">
                <a:solidFill>
                  <a:schemeClr val="tx1"/>
                </a:solidFill>
              </a:rPr>
              <a:t>Input</a:t>
            </a:r>
            <a:endParaRPr lang="en-US" dirty="0" smtClean="0">
              <a:solidFill>
                <a:schemeClr val="tx1"/>
              </a:solidFill>
            </a:endParaRPr>
          </a:p>
          <a:p>
            <a:pPr algn="ctr"/>
            <a:endParaRPr lang="en-US" dirty="0" smtClean="0">
              <a:solidFill>
                <a:schemeClr val="tx1"/>
              </a:solidFill>
            </a:endParaRPr>
          </a:p>
          <a:p>
            <a:pPr algn="ctr"/>
            <a:r>
              <a:rPr lang="en-US" dirty="0" smtClean="0">
                <a:solidFill>
                  <a:schemeClr val="tx1"/>
                </a:solidFill>
              </a:rPr>
              <a:t>Through  mircophone</a:t>
            </a:r>
            <a:endParaRPr lang="en-US" dirty="0">
              <a:solidFill>
                <a:schemeClr val="tx1"/>
              </a:solidFill>
            </a:endParaRPr>
          </a:p>
        </p:txBody>
      </p:sp>
      <p:sp>
        <p:nvSpPr>
          <p:cNvPr id="15" name="Right Arrow 14"/>
          <p:cNvSpPr/>
          <p:nvPr/>
        </p:nvSpPr>
        <p:spPr>
          <a:xfrm>
            <a:off x="1771015" y="3789045"/>
            <a:ext cx="862965" cy="180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Text Box 15"/>
          <p:cNvSpPr txBox="1"/>
          <p:nvPr/>
        </p:nvSpPr>
        <p:spPr>
          <a:xfrm>
            <a:off x="4566920" y="3461385"/>
            <a:ext cx="661035" cy="306705"/>
          </a:xfrm>
          <a:prstGeom prst="rect">
            <a:avLst/>
          </a:prstGeom>
          <a:noFill/>
        </p:spPr>
        <p:txBody>
          <a:bodyPr wrap="square" rtlCol="0">
            <a:spAutoFit/>
          </a:bodyPr>
          <a:p>
            <a:r>
              <a:rPr lang="en-US"/>
              <a:t>Text</a:t>
            </a:r>
            <a:endParaRPr lang="en-US"/>
          </a:p>
        </p:txBody>
      </p:sp>
      <p:sp>
        <p:nvSpPr>
          <p:cNvPr id="17" name="Right Arrow 16"/>
          <p:cNvSpPr/>
          <p:nvPr/>
        </p:nvSpPr>
        <p:spPr>
          <a:xfrm>
            <a:off x="7100570" y="3763645"/>
            <a:ext cx="937260" cy="2057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9" name="Text Box 18"/>
          <p:cNvSpPr txBox="1"/>
          <p:nvPr/>
        </p:nvSpPr>
        <p:spPr>
          <a:xfrm>
            <a:off x="7249795" y="3469005"/>
            <a:ext cx="642620" cy="306705"/>
          </a:xfrm>
          <a:prstGeom prst="rect">
            <a:avLst/>
          </a:prstGeom>
          <a:noFill/>
        </p:spPr>
        <p:txBody>
          <a:bodyPr wrap="square" rtlCol="0">
            <a:spAutoFit/>
          </a:bodyPr>
          <a:p>
            <a:r>
              <a:rPr lang="en-US"/>
              <a:t>Text</a:t>
            </a:r>
            <a:endParaRPr lang="en-US"/>
          </a:p>
        </p:txBody>
      </p:sp>
      <p:sp>
        <p:nvSpPr>
          <p:cNvPr id="20" name="Right Arrow 19"/>
          <p:cNvSpPr/>
          <p:nvPr/>
        </p:nvSpPr>
        <p:spPr>
          <a:xfrm>
            <a:off x="9768205" y="3775710"/>
            <a:ext cx="937260" cy="2057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1" name="Text Box 20"/>
          <p:cNvSpPr txBox="1"/>
          <p:nvPr/>
        </p:nvSpPr>
        <p:spPr>
          <a:xfrm>
            <a:off x="9768205" y="3284855"/>
            <a:ext cx="1117600" cy="455930"/>
          </a:xfrm>
          <a:prstGeom prst="rect">
            <a:avLst/>
          </a:prstGeom>
          <a:noFill/>
        </p:spPr>
        <p:txBody>
          <a:bodyPr wrap="square" rtlCol="0">
            <a:noAutofit/>
          </a:bodyPr>
          <a:p>
            <a:r>
              <a:rPr lang="en-US"/>
              <a:t>Speech Output</a:t>
            </a:r>
            <a:endParaRPr lang="en-US"/>
          </a:p>
        </p:txBody>
      </p:sp>
      <p:sp>
        <p:nvSpPr>
          <p:cNvPr id="22" name="Text Box 21"/>
          <p:cNvSpPr txBox="1"/>
          <p:nvPr/>
        </p:nvSpPr>
        <p:spPr>
          <a:xfrm>
            <a:off x="2999740" y="4725670"/>
            <a:ext cx="1185545" cy="390525"/>
          </a:xfrm>
          <a:prstGeom prst="rect">
            <a:avLst/>
          </a:prstGeom>
          <a:noFill/>
        </p:spPr>
        <p:txBody>
          <a:bodyPr wrap="square" rtlCol="0">
            <a:noAutofit/>
          </a:bodyPr>
          <a:p>
            <a:r>
              <a:rPr lang="en-US"/>
              <a:t>Input Layer</a:t>
            </a:r>
            <a:endParaRPr lang="en-US"/>
          </a:p>
        </p:txBody>
      </p:sp>
      <p:sp>
        <p:nvSpPr>
          <p:cNvPr id="23" name="Text Box 22"/>
          <p:cNvSpPr txBox="1"/>
          <p:nvPr/>
        </p:nvSpPr>
        <p:spPr>
          <a:xfrm>
            <a:off x="5735955" y="4725670"/>
            <a:ext cx="1185545" cy="390525"/>
          </a:xfrm>
          <a:prstGeom prst="rect">
            <a:avLst/>
          </a:prstGeom>
          <a:noFill/>
        </p:spPr>
        <p:txBody>
          <a:bodyPr wrap="square" rtlCol="0">
            <a:noAutofit/>
          </a:bodyPr>
          <a:p>
            <a:r>
              <a:rPr lang="en-US"/>
              <a:t>Processing Layer</a:t>
            </a:r>
            <a:endParaRPr lang="en-US"/>
          </a:p>
        </p:txBody>
      </p:sp>
      <p:sp>
        <p:nvSpPr>
          <p:cNvPr id="24" name="Text Box 23"/>
          <p:cNvSpPr txBox="1"/>
          <p:nvPr/>
        </p:nvSpPr>
        <p:spPr>
          <a:xfrm>
            <a:off x="8400415" y="4653280"/>
            <a:ext cx="1360805" cy="390525"/>
          </a:xfrm>
          <a:prstGeom prst="rect">
            <a:avLst/>
          </a:prstGeom>
          <a:noFill/>
        </p:spPr>
        <p:txBody>
          <a:bodyPr wrap="square" rtlCol="0">
            <a:noAutofit/>
          </a:bodyPr>
          <a:p>
            <a:r>
              <a:rPr lang="en-US"/>
              <a:t>Output Layer</a:t>
            </a: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600">
                <a:latin typeface="Times New Roman" panose="02020603050405020304" charset="0"/>
                <a:cs typeface="Times New Roman" panose="02020603050405020304" charset="0"/>
              </a:rPr>
              <a:t>Speech-to-Text Process</a:t>
            </a:r>
            <a:endParaRPr lang="en-US" sz="3600">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609600" y="1417955"/>
            <a:ext cx="10972800" cy="5388610"/>
          </a:xfrm>
        </p:spPr>
        <p:txBody>
          <a:bodyPr/>
          <a:p>
            <a:pPr marL="0" indent="0">
              <a:buNone/>
            </a:pPr>
            <a:r>
              <a:rPr lang="en-US" altLang="en-US" sz="2000" b="1">
                <a:latin typeface="Times New Roman" panose="02020603050405020304" charset="0"/>
                <a:cs typeface="Times New Roman" panose="02020603050405020304" charset="0"/>
              </a:rPr>
              <a:t>Input Parsing</a:t>
            </a:r>
            <a:endParaRPr lang="en-US" altLang="en-US"/>
          </a:p>
          <a:p>
            <a:r>
              <a:rPr lang="en-US" altLang="en-US" sz="2000">
                <a:latin typeface="Times New Roman" panose="02020603050405020304" charset="0"/>
                <a:cs typeface="Times New Roman" panose="02020603050405020304" charset="0"/>
              </a:rPr>
              <a:t>Tokenization and input parsing divide text into meaningful chunks, such as words and phrases. </a:t>
            </a:r>
            <a:endParaRPr lang="en-US" altLang="en-US" sz="2000">
              <a:latin typeface="Times New Roman" panose="02020603050405020304" charset="0"/>
              <a:cs typeface="Times New Roman" panose="02020603050405020304" charset="0"/>
            </a:endParaRPr>
          </a:p>
          <a:p>
            <a:pPr marL="0" indent="0">
              <a:buNone/>
            </a:pPr>
            <a:r>
              <a:rPr lang="en-US" altLang="en-US" sz="2000" b="1">
                <a:latin typeface="Times New Roman" panose="02020603050405020304" charset="0"/>
                <a:cs typeface="Times New Roman" panose="02020603050405020304" charset="0"/>
              </a:rPr>
              <a:t>Phonetic Transcription</a:t>
            </a:r>
            <a:r>
              <a:rPr lang="en-US" altLang="en-US" sz="2000">
                <a:latin typeface="Times New Roman" panose="02020603050405020304" charset="0"/>
                <a:cs typeface="Times New Roman" panose="02020603050405020304" charset="0"/>
              </a:rPr>
              <a:t>    </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The process of phonetic transcription transforms text into phonemes, which are the smallest units of sound.</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 Makes sure the pronunciation is correct.</a:t>
            </a:r>
            <a:endParaRPr lang="en-US" altLang="en-US" sz="2000">
              <a:latin typeface="Times New Roman" panose="02020603050405020304" charset="0"/>
              <a:cs typeface="Times New Roman" panose="02020603050405020304" charset="0"/>
            </a:endParaRPr>
          </a:p>
          <a:p>
            <a:pPr marL="0" indent="0">
              <a:buNone/>
            </a:pPr>
            <a:r>
              <a:rPr lang="en-US" altLang="en-US" sz="2000" b="1">
                <a:latin typeface="Times New Roman" panose="02020603050405020304" charset="0"/>
                <a:cs typeface="Times New Roman" panose="02020603050405020304" charset="0"/>
              </a:rPr>
              <a:t>Prosody Generation</a:t>
            </a:r>
            <a:endParaRPr lang="en-US" altLang="en-US"/>
          </a:p>
          <a:p>
            <a:r>
              <a:rPr lang="en-US" altLang="en-US" sz="2000">
                <a:latin typeface="Times New Roman" panose="02020603050405020304" charset="0"/>
                <a:cs typeface="Times New Roman" panose="02020603050405020304" charset="0"/>
              </a:rPr>
              <a:t>For genuine speech, prosody generation incorporates organic changes in intonation, pitch, and duration.</a:t>
            </a:r>
            <a:endParaRPr lang="en-US" altLang="en-US" sz="2000">
              <a:latin typeface="Times New Roman" panose="02020603050405020304" charset="0"/>
              <a:cs typeface="Times New Roman" panose="02020603050405020304" charset="0"/>
            </a:endParaRPr>
          </a:p>
          <a:p>
            <a:pPr marL="0" indent="0">
              <a:buNone/>
            </a:pPr>
            <a:r>
              <a:rPr lang="en-US" altLang="en-US" sz="2000" b="1">
                <a:latin typeface="Times New Roman" panose="02020603050405020304" charset="0"/>
                <a:cs typeface="Times New Roman" panose="02020603050405020304" charset="0"/>
                <a:sym typeface="+mn-ea"/>
              </a:rPr>
              <a:t>Voice Synthesis</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Produces voice waveforms by techniques such as concatenative synthesis.</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It is a parametric synthesis.             </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The synthesis of neural waveforms (e.g., WaveNet).</a:t>
            </a:r>
            <a:endParaRPr lang="en-US" altLang="en-US" sz="2000">
              <a:latin typeface="Times New Roman" panose="02020603050405020304" charset="0"/>
              <a:cs typeface="Times New Roman" panose="02020603050405020304" charset="0"/>
            </a:endParaRPr>
          </a:p>
          <a:p>
            <a:pPr marL="0" indent="0">
              <a:buNone/>
            </a:pPr>
            <a:r>
              <a:rPr lang="en-US" altLang="en-US" sz="2000" b="1">
                <a:latin typeface="Times New Roman" panose="02020603050405020304" charset="0"/>
                <a:cs typeface="Times New Roman" panose="02020603050405020304" charset="0"/>
              </a:rPr>
              <a:t>Output Playback</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As the last stage, output playback plays the generated audio.</a:t>
            </a: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600">
                <a:latin typeface="Times New Roman" panose="02020603050405020304" charset="0"/>
                <a:cs typeface="Times New Roman" panose="02020603050405020304" charset="0"/>
              </a:rPr>
              <a:t>Gemini LLM</a:t>
            </a:r>
            <a:endParaRPr lang="en-US" sz="3600">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r>
              <a:rPr lang="en-US" altLang="en-US" sz="2000" b="1">
                <a:latin typeface="Times New Roman" panose="02020603050405020304" charset="0"/>
                <a:cs typeface="Times New Roman" panose="02020603050405020304" charset="0"/>
              </a:rPr>
              <a:t>Processing Layer:</a:t>
            </a:r>
            <a:r>
              <a:rPr lang="en-US" altLang="en-US" sz="2000">
                <a:latin typeface="Times New Roman" panose="02020603050405020304" charset="0"/>
                <a:cs typeface="Times New Roman" panose="02020603050405020304" charset="0"/>
              </a:rPr>
              <a:t> Large Language Model (LLM)</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Component:</a:t>
            </a:r>
            <a:r>
              <a:rPr lang="en-US" altLang="en-US" sz="2000">
                <a:latin typeface="Times New Roman" panose="02020603050405020304" charset="0"/>
                <a:cs typeface="Times New Roman" panose="02020603050405020304" charset="0"/>
              </a:rPr>
              <a:t> Gemini Flash Model (via google.generativeai)</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Functionality:</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Receives text input (user's recognized speech).</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Processes input using the Gemini model to generate a contextually relevant response.</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Data Flow:</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Text input → Gemini Model → Generated response text.</a:t>
            </a: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96" name="Shape 96"/>
        <p:cNvGrpSpPr/>
        <p:nvPr/>
      </p:nvGrpSpPr>
      <p:grpSpPr>
        <a:xfrm>
          <a:off x="0" y="0"/>
          <a:ext cx="0" cy="0"/>
          <a:chOff x="0" y="0"/>
          <a:chExt cx="0" cy="0"/>
        </a:xfrm>
      </p:grpSpPr>
      <p:sp>
        <p:nvSpPr>
          <p:cNvPr id="97" name="Google Shape;97;p15"/>
          <p:cNvSpPr txBox="1"/>
          <p:nvPr>
            <p:ph type="ctrTitle"/>
          </p:nvPr>
        </p:nvSpPr>
        <p:spPr>
          <a:xfrm>
            <a:off x="191575" y="-1175687"/>
            <a:ext cx="9144000" cy="2387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3600">
                <a:latin typeface="Times New Roman" panose="02020603050405020304" charset="0"/>
                <a:ea typeface="Arial" panose="020B0604020202020204"/>
                <a:cs typeface="Times New Roman" panose="02020603050405020304" charset="0"/>
                <a:sym typeface="Arial" panose="020B0604020202020204"/>
              </a:rPr>
              <a:t>  Abstract</a:t>
            </a:r>
            <a:endParaRPr sz="3600">
              <a:latin typeface="Times New Roman" panose="02020603050405020304" charset="0"/>
              <a:ea typeface="Arial" panose="020B0604020202020204"/>
              <a:cs typeface="Times New Roman" panose="02020603050405020304" charset="0"/>
              <a:sym typeface="Arial" panose="020B0604020202020204"/>
            </a:endParaRPr>
          </a:p>
        </p:txBody>
      </p:sp>
      <p:sp>
        <p:nvSpPr>
          <p:cNvPr id="98" name="Google Shape;98;p15"/>
          <p:cNvSpPr txBox="1"/>
          <p:nvPr>
            <p:ph type="subTitle" idx="1"/>
          </p:nvPr>
        </p:nvSpPr>
        <p:spPr>
          <a:xfrm>
            <a:off x="779145" y="1603375"/>
            <a:ext cx="9144000" cy="4521835"/>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000">
                <a:latin typeface="Times New Roman" panose="02020603050405020304" charset="0"/>
                <a:cs typeface="Times New Roman" panose="02020603050405020304" charset="0"/>
              </a:rPr>
              <a:t>Generative Adversarial Networks (GANs) have transformed deep learning by generating high-fidelity synthetic data, yet face challenges like mode collapse and training instability. </a:t>
            </a:r>
            <a:br>
              <a:rPr lang="en-US" sz="2000">
                <a:latin typeface="Times New Roman" panose="02020603050405020304" charset="0"/>
                <a:cs typeface="Times New Roman" panose="02020603050405020304" charset="0"/>
              </a:rPr>
            </a:br>
            <a:br>
              <a:rPr lang="en-US" sz="2000">
                <a:latin typeface="Times New Roman" panose="02020603050405020304" charset="0"/>
                <a:cs typeface="Times New Roman" panose="02020603050405020304" charset="0"/>
              </a:rPr>
            </a:br>
            <a:r>
              <a:rPr lang="en-US" sz="2000">
                <a:latin typeface="Times New Roman" panose="02020603050405020304" charset="0"/>
                <a:cs typeface="Times New Roman" panose="02020603050405020304" charset="0"/>
              </a:rPr>
              <a:t>The Wasserstein GAN (WGAN) improved stability but still struggles with mode collapse. We introduce CMD-GAN ("Concatenate, Mix and Differentiate"), designed for data augmentation by altering image backgrounds. </a:t>
            </a:r>
            <a:br>
              <a:rPr lang="en-US" sz="2000">
                <a:latin typeface="Times New Roman" panose="02020603050405020304" charset="0"/>
                <a:cs typeface="Times New Roman" panose="02020603050405020304" charset="0"/>
              </a:rPr>
            </a:br>
            <a:br>
              <a:rPr lang="en-US" sz="2000">
                <a:latin typeface="Times New Roman" panose="02020603050405020304" charset="0"/>
                <a:cs typeface="Times New Roman" panose="02020603050405020304" charset="0"/>
              </a:rPr>
            </a:br>
            <a:br>
              <a:rPr lang="en-US" sz="2000">
                <a:latin typeface="Times New Roman" panose="02020603050405020304" charset="0"/>
                <a:cs typeface="Times New Roman" panose="02020603050405020304" charset="0"/>
              </a:rPr>
            </a:br>
            <a:r>
              <a:rPr lang="en-US" sz="2000">
                <a:latin typeface="Times New Roman" panose="02020603050405020304" charset="0"/>
                <a:cs typeface="Times New Roman" panose="02020603050405020304" charset="0"/>
              </a:rPr>
              <a:t>CMD-GAN demonstrates smoother convergence, reduced discriminator loss, and increased generator loss, indicating effective mode collapse mitigation. This presentation explores CMD-GAN's architecture, training, and results, highlighting its potential to overcome traditional GAN limitations and advance generative modeling research.</a:t>
            </a:r>
            <a:endParaRPr sz="2000">
              <a:latin typeface="Times New Roman" panose="02020603050405020304" charset="0"/>
              <a:cs typeface="Times New Roman" panose="0202060305040502030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600">
                <a:latin typeface="Times New Roman" panose="02020603050405020304" charset="0"/>
                <a:cs typeface="Times New Roman" panose="02020603050405020304" charset="0"/>
              </a:rPr>
              <a:t>Generative Model Parameters</a:t>
            </a:r>
            <a:endParaRPr lang="en-US" sz="3600">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621665" y="1348740"/>
            <a:ext cx="11570335" cy="4777740"/>
          </a:xfrm>
        </p:spPr>
        <p:txBody>
          <a:bodyPr/>
          <a:p>
            <a:pPr marL="0" indent="0">
              <a:buFont typeface="Arial" panose="020B0604020202020204" pitchFamily="34" charset="0"/>
              <a:buNone/>
            </a:pPr>
            <a:r>
              <a:rPr lang="en-US" altLang="en-US" sz="2000" b="1">
                <a:latin typeface="Times New Roman" panose="02020603050405020304" charset="0"/>
                <a:cs typeface="Times New Roman" panose="02020603050405020304" charset="0"/>
              </a:rPr>
              <a:t>Temperature:</a:t>
            </a:r>
            <a:endParaRPr lang="en-US" altLang="en-US" sz="2000">
              <a:latin typeface="Times New Roman" panose="02020603050405020304" charset="0"/>
              <a:cs typeface="Times New Roman" panose="02020603050405020304" charset="0"/>
            </a:endParaRPr>
          </a:p>
          <a:p>
            <a:pPr>
              <a:buFont typeface="Arial" panose="020B0604020202020204" pitchFamily="34" charset="0"/>
              <a:buChar char="•"/>
            </a:pPr>
            <a:r>
              <a:rPr lang="en-US" altLang="en-US" sz="2000">
                <a:latin typeface="Times New Roman" panose="02020603050405020304" charset="0"/>
                <a:cs typeface="Times New Roman" panose="02020603050405020304" charset="0"/>
              </a:rPr>
              <a:t>Controls randomness in the output.</a:t>
            </a:r>
            <a:endParaRPr lang="en-US" altLang="en-US" sz="2000">
              <a:latin typeface="Times New Roman" panose="02020603050405020304" charset="0"/>
              <a:cs typeface="Times New Roman" panose="02020603050405020304" charset="0"/>
            </a:endParaRPr>
          </a:p>
          <a:p>
            <a:pPr>
              <a:buFont typeface="Arial" panose="020B0604020202020204" pitchFamily="34" charset="0"/>
              <a:buChar char="•"/>
            </a:pPr>
            <a:r>
              <a:rPr lang="en-US" altLang="en-US" sz="2000">
                <a:latin typeface="Times New Roman" panose="02020603050405020304" charset="0"/>
                <a:cs typeface="Times New Roman" panose="02020603050405020304" charset="0"/>
              </a:rPr>
              <a:t>Lower values (e.g., 0.2) make responses more focused and deterministic.</a:t>
            </a:r>
            <a:endParaRPr lang="en-US" altLang="en-US" sz="2000">
              <a:latin typeface="Times New Roman" panose="02020603050405020304" charset="0"/>
              <a:cs typeface="Times New Roman" panose="02020603050405020304" charset="0"/>
            </a:endParaRPr>
          </a:p>
          <a:p>
            <a:pPr>
              <a:buFont typeface="Arial" panose="020B0604020202020204" pitchFamily="34" charset="0"/>
              <a:buChar char="•"/>
            </a:pPr>
            <a:r>
              <a:rPr lang="en-US" altLang="en-US" sz="2000">
                <a:latin typeface="Times New Roman" panose="02020603050405020304" charset="0"/>
                <a:cs typeface="Times New Roman" panose="02020603050405020304" charset="0"/>
              </a:rPr>
              <a:t>Higher values (e.g., 1.0) make responses more creative and diverse.</a:t>
            </a:r>
            <a:endParaRPr lang="en-US" altLang="en-US" sz="2000">
              <a:latin typeface="Times New Roman" panose="02020603050405020304" charset="0"/>
              <a:cs typeface="Times New Roman" panose="02020603050405020304" charset="0"/>
            </a:endParaRPr>
          </a:p>
          <a:p>
            <a:pPr marL="0" indent="0">
              <a:buFont typeface="Arial" panose="020B0604020202020204" pitchFamily="34" charset="0"/>
              <a:buNone/>
            </a:pPr>
            <a:r>
              <a:rPr lang="en-US" altLang="en-US" sz="2000" b="1">
                <a:latin typeface="Times New Roman" panose="02020603050405020304" charset="0"/>
                <a:cs typeface="Times New Roman" panose="02020603050405020304" charset="0"/>
              </a:rPr>
              <a:t>Top-p (Nucleus Sampling):</a:t>
            </a:r>
            <a:endParaRPr lang="en-US" altLang="en-US" sz="2000">
              <a:latin typeface="Times New Roman" panose="02020603050405020304" charset="0"/>
              <a:cs typeface="Times New Roman" panose="02020603050405020304" charset="0"/>
            </a:endParaRPr>
          </a:p>
          <a:p>
            <a:pPr>
              <a:buFont typeface="Arial" panose="020B0604020202020204" pitchFamily="34" charset="0"/>
              <a:buChar char="•"/>
            </a:pPr>
            <a:r>
              <a:rPr lang="en-US" altLang="en-US" sz="2000">
                <a:latin typeface="Times New Roman" panose="02020603050405020304" charset="0"/>
                <a:cs typeface="Times New Roman" panose="02020603050405020304" charset="0"/>
              </a:rPr>
              <a:t>Limits the output to the smallest set of words whose cumulative probability is above a threshold (e.g., 0.9).</a:t>
            </a:r>
            <a:endParaRPr lang="en-US" altLang="en-US" sz="2000">
              <a:latin typeface="Times New Roman" panose="02020603050405020304" charset="0"/>
              <a:cs typeface="Times New Roman" panose="02020603050405020304" charset="0"/>
            </a:endParaRPr>
          </a:p>
          <a:p>
            <a:pPr>
              <a:buFont typeface="Arial" panose="020B0604020202020204" pitchFamily="34" charset="0"/>
              <a:buChar char="•"/>
            </a:pPr>
            <a:r>
              <a:rPr lang="en-US" altLang="en-US" sz="2000">
                <a:latin typeface="Times New Roman" panose="02020603050405020304" charset="0"/>
                <a:cs typeface="Times New Roman" panose="02020603050405020304" charset="0"/>
              </a:rPr>
              <a:t>Ensures the model considers only the most probable options, balancing creativity and relevance.</a:t>
            </a:r>
            <a:endParaRPr lang="en-US" altLang="en-US" sz="2000">
              <a:latin typeface="Times New Roman" panose="02020603050405020304" charset="0"/>
              <a:cs typeface="Times New Roman" panose="02020603050405020304" charset="0"/>
            </a:endParaRPr>
          </a:p>
          <a:p>
            <a:pPr marL="0" indent="0">
              <a:buFont typeface="Arial" panose="020B0604020202020204" pitchFamily="34" charset="0"/>
              <a:buNone/>
            </a:pPr>
            <a:r>
              <a:rPr lang="en-US" altLang="en-US" sz="2000" b="1">
                <a:latin typeface="Times New Roman" panose="02020603050405020304" charset="0"/>
                <a:cs typeface="Times New Roman" panose="02020603050405020304" charset="0"/>
              </a:rPr>
              <a:t>Top-k:</a:t>
            </a:r>
            <a:endParaRPr lang="en-US" altLang="en-US" sz="2000">
              <a:latin typeface="Times New Roman" panose="02020603050405020304" charset="0"/>
              <a:cs typeface="Times New Roman" panose="02020603050405020304" charset="0"/>
            </a:endParaRPr>
          </a:p>
          <a:p>
            <a:pPr>
              <a:buFont typeface="Arial" panose="020B0604020202020204" pitchFamily="34" charset="0"/>
              <a:buChar char="•"/>
            </a:pPr>
            <a:r>
              <a:rPr lang="en-US" altLang="en-US" sz="2000">
                <a:latin typeface="Times New Roman" panose="02020603050405020304" charset="0"/>
                <a:cs typeface="Times New Roman" panose="02020603050405020304" charset="0"/>
              </a:rPr>
              <a:t>Limits the output to the top k most likely tokens (e.g., k=50).</a:t>
            </a:r>
            <a:endParaRPr lang="en-US" altLang="en-US" sz="2000">
              <a:latin typeface="Times New Roman" panose="02020603050405020304" charset="0"/>
              <a:cs typeface="Times New Roman" panose="02020603050405020304" charset="0"/>
            </a:endParaRPr>
          </a:p>
          <a:p>
            <a:pPr>
              <a:buFont typeface="Arial" panose="020B0604020202020204" pitchFamily="34" charset="0"/>
              <a:buChar char="•"/>
            </a:pPr>
            <a:r>
              <a:rPr lang="en-US" altLang="en-US" sz="2000">
                <a:latin typeface="Times New Roman" panose="02020603050405020304" charset="0"/>
                <a:cs typeface="Times New Roman" panose="02020603050405020304" charset="0"/>
              </a:rPr>
              <a:t>Prevents the model from considering less likely options, making responses more focused.</a:t>
            </a:r>
            <a:endParaRPr lang="en-US" altLang="en-US" sz="2000">
              <a:latin typeface="Times New Roman" panose="02020603050405020304" charset="0"/>
              <a:cs typeface="Times New Roman" panose="02020603050405020304" charset="0"/>
            </a:endParaRPr>
          </a:p>
          <a:p>
            <a:pPr marL="0" indent="0">
              <a:buFont typeface="Arial" panose="020B0604020202020204" pitchFamily="34" charset="0"/>
              <a:buNone/>
            </a:pPr>
            <a:r>
              <a:rPr lang="en-US" altLang="en-US" sz="2000" b="1">
                <a:latin typeface="Times New Roman" panose="02020603050405020304" charset="0"/>
                <a:cs typeface="Times New Roman" panose="02020603050405020304" charset="0"/>
              </a:rPr>
              <a:t>Max Output Tokens:</a:t>
            </a:r>
            <a:endParaRPr lang="en-US" altLang="en-US" sz="2000">
              <a:latin typeface="Times New Roman" panose="02020603050405020304" charset="0"/>
              <a:cs typeface="Times New Roman" panose="02020603050405020304" charset="0"/>
            </a:endParaRPr>
          </a:p>
          <a:p>
            <a:pPr>
              <a:buFont typeface="Arial" panose="020B0604020202020204" pitchFamily="34" charset="0"/>
              <a:buChar char="•"/>
            </a:pPr>
            <a:r>
              <a:rPr lang="en-US" altLang="en-US" sz="2000">
                <a:latin typeface="Times New Roman" panose="02020603050405020304" charset="0"/>
                <a:cs typeface="Times New Roman" panose="02020603050405020304" charset="0"/>
              </a:rPr>
              <a:t>Sets the maximum length of the response in tokens (e.g., 200 tokens).</a:t>
            </a:r>
            <a:endParaRPr lang="en-US" altLang="en-US" sz="2000">
              <a:latin typeface="Times New Roman" panose="02020603050405020304" charset="0"/>
              <a:cs typeface="Times New Roman" panose="02020603050405020304" charset="0"/>
            </a:endParaRPr>
          </a:p>
          <a:p>
            <a:pPr>
              <a:buFont typeface="Arial" panose="020B0604020202020204" pitchFamily="34" charset="0"/>
              <a:buChar char="•"/>
            </a:pPr>
            <a:r>
              <a:rPr lang="en-US" altLang="en-US" sz="2000">
                <a:latin typeface="Times New Roman" panose="02020603050405020304" charset="0"/>
                <a:cs typeface="Times New Roman" panose="02020603050405020304" charset="0"/>
              </a:rPr>
              <a:t>Ensures concise and controlled outputs.</a:t>
            </a:r>
            <a:endParaRPr lang="en-US" altLang="en-US" sz="2000">
              <a:latin typeface="Times New Roman" panose="02020603050405020304" charset="0"/>
              <a:cs typeface="Times New Roman" panose="02020603050405020304" charset="0"/>
            </a:endParaRPr>
          </a:p>
          <a:p>
            <a:pPr marL="0" indent="0">
              <a:buFont typeface="Arial" panose="020B0604020202020204" pitchFamily="34" charset="0"/>
              <a:buNone/>
            </a:pPr>
            <a:r>
              <a:rPr lang="en-US" altLang="en-US" sz="2000">
                <a:latin typeface="Times New Roman" panose="02020603050405020304" charset="0"/>
                <a:cs typeface="Times New Roman" panose="02020603050405020304" charset="0"/>
              </a:rPr>
              <a:t>These parameters fine-tune the generative behavior, balancing precision, creativity, and response length.</a:t>
            </a: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600">
                <a:latin typeface="Times New Roman" panose="02020603050405020304" charset="0"/>
                <a:cs typeface="Times New Roman" panose="02020603050405020304" charset="0"/>
              </a:rPr>
              <a:t>Text-to-Speech Process</a:t>
            </a:r>
            <a:endParaRPr lang="en-US" sz="3600">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pPr marL="0" indent="0">
              <a:buNone/>
            </a:pPr>
            <a:r>
              <a:rPr lang="en-US" altLang="en-US" sz="2000" b="1">
                <a:latin typeface="Times New Roman" panose="02020603050405020304" charset="0"/>
                <a:cs typeface="Times New Roman" panose="02020603050405020304" charset="0"/>
              </a:rPr>
              <a:t>Text Preprocessing:</a:t>
            </a:r>
            <a:endParaRPr lang="en-US" altLang="en-US" sz="2000" b="1">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The input text is normalized (removing special characters, expanding abbreviations, etc.).</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Text is segmented into phonemes or words for easier processing.</a:t>
            </a:r>
            <a:endParaRPr lang="en-US" altLang="en-US" sz="2000">
              <a:latin typeface="Times New Roman" panose="02020603050405020304" charset="0"/>
              <a:cs typeface="Times New Roman" panose="02020603050405020304" charset="0"/>
            </a:endParaRPr>
          </a:p>
          <a:p>
            <a:pPr marL="0" indent="0">
              <a:buNone/>
            </a:pPr>
            <a:r>
              <a:rPr lang="en-US" altLang="en-US" sz="2000" b="1">
                <a:latin typeface="Times New Roman" panose="02020603050405020304" charset="0"/>
                <a:cs typeface="Times New Roman" panose="02020603050405020304" charset="0"/>
              </a:rPr>
              <a:t>Linguistic Analysis:</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Determines pronunciation, intonation, and rhythm based on the language's rules.</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Handles homophones and context-specific pronunciations.</a:t>
            </a:r>
            <a:endParaRPr lang="en-US" altLang="en-US" sz="2000">
              <a:latin typeface="Times New Roman" panose="02020603050405020304" charset="0"/>
              <a:cs typeface="Times New Roman" panose="02020603050405020304" charset="0"/>
            </a:endParaRPr>
          </a:p>
          <a:p>
            <a:pPr marL="0" indent="0">
              <a:buNone/>
            </a:pPr>
            <a:r>
              <a:rPr lang="en-US" altLang="en-US" sz="2000" b="1">
                <a:latin typeface="Times New Roman" panose="02020603050405020304" charset="0"/>
                <a:cs typeface="Times New Roman" panose="02020603050405020304" charset="0"/>
              </a:rPr>
              <a:t>Voice Synthesis:</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Uses a pre-trained model (such as concatenative synthesis, parametric synthesis, or neural-based TTS like WaveNet) to generate speech audio.</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Converts the processed text into sound waves.</a:t>
            </a:r>
            <a:endParaRPr lang="en-US" altLang="en-US" sz="2000">
              <a:latin typeface="Times New Roman" panose="02020603050405020304" charset="0"/>
              <a:cs typeface="Times New Roman" panose="02020603050405020304" charset="0"/>
            </a:endParaRPr>
          </a:p>
          <a:p>
            <a:pPr marL="0" indent="0">
              <a:buNone/>
            </a:pPr>
            <a:r>
              <a:rPr lang="en-US" altLang="en-US" sz="2000" b="1">
                <a:latin typeface="Times New Roman" panose="02020603050405020304" charset="0"/>
                <a:cs typeface="Times New Roman" panose="02020603050405020304" charset="0"/>
              </a:rPr>
              <a:t>Audio Output:</a:t>
            </a:r>
            <a:endParaRPr lang="en-US" altLang="en-US" sz="2000">
              <a:latin typeface="Times New Roman" panose="02020603050405020304" charset="0"/>
              <a:cs typeface="Times New Roman" panose="02020603050405020304" charset="0"/>
            </a:endParaRPr>
          </a:p>
          <a:p>
            <a:r>
              <a:rPr lang="en-US" altLang="en-US" sz="2000">
                <a:latin typeface="Times New Roman" panose="02020603050405020304" charset="0"/>
                <a:cs typeface="Times New Roman" panose="02020603050405020304" charset="0"/>
              </a:rPr>
              <a:t>The generated sound wave is played using speakers or saved as an audio file.</a:t>
            </a: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ltLang="en-US" sz="3600">
                <a:latin typeface="Times New Roman" panose="02020603050405020304" charset="0"/>
                <a:cs typeface="Times New Roman" panose="02020603050405020304" charset="0"/>
              </a:rPr>
              <a:t>Challenges and Solutions</a:t>
            </a:r>
            <a:endParaRPr lang="en-US" altLang="en-US" sz="3600">
              <a:latin typeface="Times New Roman" panose="02020603050405020304" charset="0"/>
              <a:cs typeface="Times New Roman" panose="02020603050405020304" charset="0"/>
            </a:endParaRPr>
          </a:p>
        </p:txBody>
      </p:sp>
      <p:sp>
        <p:nvSpPr>
          <p:cNvPr id="3" name="Text Placeholder 2"/>
          <p:cNvSpPr/>
          <p:nvPr>
            <p:ph type="body" idx="1"/>
          </p:nvPr>
        </p:nvSpPr>
        <p:spPr/>
        <p:txBody>
          <a:bodyPr>
            <a:noAutofit/>
          </a:bodyPr>
          <a:p>
            <a:r>
              <a:rPr lang="en-US" altLang="en-US" sz="2200" b="1">
                <a:latin typeface="Times New Roman" panose="02020603050405020304" charset="0"/>
                <a:cs typeface="Times New Roman" panose="02020603050405020304" charset="0"/>
              </a:rPr>
              <a:t>Speech Recognition Accuracy:</a:t>
            </a:r>
            <a:endParaRPr lang="en-US" altLang="en-US" sz="2000">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Challenge:</a:t>
            </a:r>
            <a:r>
              <a:rPr lang="en-US" altLang="en-US" sz="2000">
                <a:latin typeface="Times New Roman" panose="02020603050405020304" charset="0"/>
                <a:cs typeface="Times New Roman" panose="02020603050405020304" charset="0"/>
              </a:rPr>
              <a:t> Background noise affecting transcription.</a:t>
            </a:r>
            <a:endParaRPr lang="en-US" altLang="en-US" sz="2000">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Solution:</a:t>
            </a:r>
            <a:r>
              <a:rPr lang="en-US" altLang="en-US" sz="2000">
                <a:latin typeface="Times New Roman" panose="02020603050405020304" charset="0"/>
                <a:cs typeface="Times New Roman" panose="02020603050405020304" charset="0"/>
              </a:rPr>
              <a:t> Ambient noise adjustment and clear user prompts.</a:t>
            </a:r>
            <a:endParaRPr lang="en-US" altLang="en-US" sz="2000">
              <a:latin typeface="Times New Roman" panose="02020603050405020304" charset="0"/>
              <a:cs typeface="Times New Roman" panose="02020603050405020304" charset="0"/>
            </a:endParaRPr>
          </a:p>
          <a:p>
            <a:r>
              <a:rPr lang="en-US" altLang="en-US" sz="2200" b="1">
                <a:latin typeface="Times New Roman" panose="02020603050405020304" charset="0"/>
                <a:cs typeface="Times New Roman" panose="02020603050405020304" charset="0"/>
              </a:rPr>
              <a:t>API Integration:</a:t>
            </a:r>
            <a:endParaRPr lang="en-US" altLang="en-US" sz="2200" b="1">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Challenge:</a:t>
            </a:r>
            <a:r>
              <a:rPr lang="en-US" altLang="en-US" sz="2000">
                <a:latin typeface="Times New Roman" panose="02020603050405020304" charset="0"/>
                <a:cs typeface="Times New Roman" panose="02020603050405020304" charset="0"/>
              </a:rPr>
              <a:t> Handling latency and timeout issues with Gemini Flash.</a:t>
            </a:r>
            <a:endParaRPr lang="en-US" altLang="en-US" sz="2000">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Solution:</a:t>
            </a:r>
            <a:r>
              <a:rPr lang="en-US" altLang="en-US" sz="2000">
                <a:latin typeface="Times New Roman" panose="02020603050405020304" charset="0"/>
                <a:cs typeface="Times New Roman" panose="02020603050405020304" charset="0"/>
              </a:rPr>
              <a:t> Implementing error handling and retry mechanisms.</a:t>
            </a:r>
            <a:endParaRPr lang="en-US" altLang="en-US" sz="2200">
              <a:latin typeface="Times New Roman" panose="02020603050405020304" charset="0"/>
              <a:cs typeface="Times New Roman" panose="02020603050405020304" charset="0"/>
            </a:endParaRPr>
          </a:p>
          <a:p>
            <a:r>
              <a:rPr lang="en-US" altLang="en-US" sz="2200" b="1">
                <a:latin typeface="Times New Roman" panose="02020603050405020304" charset="0"/>
                <a:cs typeface="Times New Roman" panose="02020603050405020304" charset="0"/>
              </a:rPr>
              <a:t>TTS Playback:</a:t>
            </a:r>
            <a:endParaRPr lang="en-US" altLang="en-US" sz="2000">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Challenge:</a:t>
            </a:r>
            <a:r>
              <a:rPr lang="en-US" altLang="en-US" sz="2000">
                <a:latin typeface="Times New Roman" panose="02020603050405020304" charset="0"/>
                <a:cs typeface="Times New Roman" panose="02020603050405020304" charset="0"/>
              </a:rPr>
              <a:t> Managing overlapping playback sessions in pyttsx3.</a:t>
            </a:r>
            <a:endParaRPr lang="en-US" altLang="en-US" sz="2000">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Solution:</a:t>
            </a:r>
            <a:r>
              <a:rPr lang="en-US" altLang="en-US" sz="2000">
                <a:latin typeface="Times New Roman" panose="02020603050405020304" charset="0"/>
                <a:cs typeface="Times New Roman" panose="02020603050405020304" charset="0"/>
              </a:rPr>
              <a:t> Explicitly stopping the loop before starting a new one.</a:t>
            </a:r>
            <a:endParaRPr lang="en-US" altLang="en-US" sz="2000">
              <a:latin typeface="Times New Roman" panose="02020603050405020304" charset="0"/>
              <a:cs typeface="Times New Roman" panose="02020603050405020304" charset="0"/>
            </a:endParaRPr>
          </a:p>
          <a:p>
            <a:r>
              <a:rPr lang="en-US" altLang="en-US" sz="2200" b="1">
                <a:latin typeface="Times New Roman" panose="02020603050405020304" charset="0"/>
                <a:cs typeface="Times New Roman" panose="02020603050405020304" charset="0"/>
              </a:rPr>
              <a:t>UI Responsiveness:</a:t>
            </a:r>
            <a:endParaRPr lang="en-US" altLang="en-US" sz="2000">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Challenge:</a:t>
            </a:r>
            <a:r>
              <a:rPr lang="en-US" altLang="en-US" sz="2000">
                <a:latin typeface="Times New Roman" panose="02020603050405020304" charset="0"/>
                <a:cs typeface="Times New Roman" panose="02020603050405020304" charset="0"/>
              </a:rPr>
              <a:t> Ensuring real-time updates in Streamlit.</a:t>
            </a:r>
            <a:endParaRPr lang="en-US" altLang="en-US" sz="2000">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Solution:</a:t>
            </a:r>
            <a:r>
              <a:rPr lang="en-US" altLang="en-US" sz="2000">
                <a:latin typeface="Times New Roman" panose="02020603050405020304" charset="0"/>
                <a:cs typeface="Times New Roman" panose="02020603050405020304" charset="0"/>
              </a:rPr>
              <a:t> Efficient session state management.</a:t>
            </a: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ltLang="en-US" sz="3600">
                <a:latin typeface="Times New Roman" panose="02020603050405020304" charset="0"/>
                <a:cs typeface="Times New Roman" panose="02020603050405020304" charset="0"/>
              </a:rPr>
              <a:t>Future Enhancements</a:t>
            </a:r>
            <a:endParaRPr lang="en-US" altLang="en-US" sz="3600">
              <a:latin typeface="Times New Roman" panose="02020603050405020304" charset="0"/>
              <a:cs typeface="Times New Roman" panose="02020603050405020304" charset="0"/>
            </a:endParaRPr>
          </a:p>
        </p:txBody>
      </p:sp>
      <p:sp>
        <p:nvSpPr>
          <p:cNvPr id="3" name="Text Placeholder 2"/>
          <p:cNvSpPr/>
          <p:nvPr>
            <p:ph type="body" idx="1"/>
          </p:nvPr>
        </p:nvSpPr>
        <p:spPr/>
        <p:txBody>
          <a:bodyPr>
            <a:normAutofit/>
          </a:bodyPr>
          <a:p>
            <a:r>
              <a:rPr lang="en-US" altLang="en-US" sz="2000" b="1">
                <a:latin typeface="Times New Roman" panose="02020603050405020304" charset="0"/>
                <a:cs typeface="Times New Roman" panose="02020603050405020304" charset="0"/>
              </a:rPr>
              <a:t>Multilingual Support:</a:t>
            </a:r>
            <a:endParaRPr lang="en-US" altLang="en-US" sz="2000" b="1">
              <a:latin typeface="Times New Roman" panose="02020603050405020304" charset="0"/>
              <a:cs typeface="Times New Roman" panose="02020603050405020304" charset="0"/>
            </a:endParaRPr>
          </a:p>
          <a:p>
            <a:pPr marL="571500" lvl="1" indent="457200">
              <a:buNone/>
            </a:pPr>
            <a:r>
              <a:rPr lang="en-US" altLang="en-US" sz="2000">
                <a:latin typeface="Times New Roman" panose="02020603050405020304" charset="0"/>
                <a:cs typeface="Times New Roman" panose="02020603050405020304" charset="0"/>
              </a:rPr>
              <a:t>Add support for multiple languages in speech recognition, LLM responses, and TTS.</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Improved Context Handling:</a:t>
            </a:r>
            <a:endParaRPr lang="en-US" altLang="en-US" sz="2000">
              <a:latin typeface="Times New Roman" panose="02020603050405020304" charset="0"/>
              <a:cs typeface="Times New Roman" panose="02020603050405020304" charset="0"/>
            </a:endParaRPr>
          </a:p>
          <a:p>
            <a:pPr marL="571500" lvl="1" indent="457200">
              <a:buNone/>
            </a:pPr>
            <a:r>
              <a:rPr lang="en-US" altLang="en-US" sz="2000">
                <a:latin typeface="Times New Roman" panose="02020603050405020304" charset="0"/>
                <a:cs typeface="Times New Roman" panose="02020603050405020304" charset="0"/>
              </a:rPr>
              <a:t>Enable the bot to retain conversational context over multiple turns.</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Advanced Voice Modulation:</a:t>
            </a:r>
            <a:endParaRPr lang="en-US" altLang="en-US" sz="2000">
              <a:latin typeface="Times New Roman" panose="02020603050405020304" charset="0"/>
              <a:cs typeface="Times New Roman" panose="02020603050405020304" charset="0"/>
            </a:endParaRPr>
          </a:p>
          <a:p>
            <a:pPr marL="571500" lvl="1" indent="457200">
              <a:buNone/>
            </a:pPr>
            <a:r>
              <a:rPr lang="en-US" altLang="en-US" sz="2000">
                <a:latin typeface="Times New Roman" panose="02020603050405020304" charset="0"/>
                <a:cs typeface="Times New Roman" panose="02020603050405020304" charset="0"/>
              </a:rPr>
              <a:t>Allow users to customize the bot’s voice (e.g., tone, speed, and emotion).</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Enhanced UI:</a:t>
            </a:r>
            <a:endParaRPr lang="en-US" altLang="en-US" sz="2000">
              <a:latin typeface="Times New Roman" panose="02020603050405020304" charset="0"/>
              <a:cs typeface="Times New Roman" panose="02020603050405020304" charset="0"/>
            </a:endParaRPr>
          </a:p>
          <a:p>
            <a:pPr marL="571500" lvl="1" indent="457200">
              <a:buNone/>
            </a:pPr>
            <a:r>
              <a:rPr lang="en-US" altLang="en-US" sz="2000">
                <a:latin typeface="Times New Roman" panose="02020603050405020304" charset="0"/>
                <a:cs typeface="Times New Roman" panose="02020603050405020304" charset="0"/>
              </a:rPr>
              <a:t>Add features like voice playback controls, custom prompts, and more detailed history views.</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Integration with IoT:</a:t>
            </a:r>
            <a:endParaRPr lang="en-US" altLang="en-US" sz="2000">
              <a:latin typeface="Times New Roman" panose="02020603050405020304" charset="0"/>
              <a:cs typeface="Times New Roman" panose="02020603050405020304" charset="0"/>
            </a:endParaRPr>
          </a:p>
          <a:p>
            <a:pPr marL="571500" lvl="1" indent="457200">
              <a:buNone/>
            </a:pPr>
            <a:r>
              <a:rPr lang="en-US" altLang="en-US" sz="2000">
                <a:latin typeface="Times New Roman" panose="02020603050405020304" charset="0"/>
                <a:cs typeface="Times New Roman" panose="02020603050405020304" charset="0"/>
              </a:rPr>
              <a:t>Enable the bot to control smart devices via voice commands.</a:t>
            </a: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ltLang="en-US" sz="3600">
                <a:latin typeface="Times New Roman" panose="02020603050405020304" charset="0"/>
                <a:cs typeface="Times New Roman" panose="02020603050405020304" charset="0"/>
              </a:rPr>
              <a:t> Conclusion</a:t>
            </a:r>
            <a:endParaRPr lang="en-US" altLang="en-US" sz="3600">
              <a:latin typeface="Times New Roman" panose="02020603050405020304" charset="0"/>
              <a:cs typeface="Times New Roman" panose="02020603050405020304" charset="0"/>
            </a:endParaRPr>
          </a:p>
        </p:txBody>
      </p:sp>
      <p:sp>
        <p:nvSpPr>
          <p:cNvPr id="3" name="Text Placeholder 2"/>
          <p:cNvSpPr/>
          <p:nvPr>
            <p:ph type="body" idx="1"/>
          </p:nvPr>
        </p:nvSpPr>
        <p:spPr/>
        <p:txBody>
          <a:bodyPr/>
          <a:p>
            <a:r>
              <a:rPr lang="en-US" altLang="en-US" sz="2000" b="1">
                <a:latin typeface="Times New Roman" panose="02020603050405020304" charset="0"/>
                <a:cs typeface="Times New Roman" panose="02020603050405020304" charset="0"/>
              </a:rPr>
              <a:t>Project Summary:</a:t>
            </a:r>
            <a:r>
              <a:rPr lang="en-US" altLang="en-US" sz="2000">
                <a:latin typeface="Times New Roman" panose="02020603050405020304" charset="0"/>
                <a:cs typeface="Times New Roman" panose="02020603050405020304" charset="0"/>
              </a:rPr>
              <a:t> Recap of the bot's capabilities and the technologies involved.</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Impact:</a:t>
            </a:r>
            <a:r>
              <a:rPr lang="en-US" altLang="en-US" sz="2000">
                <a:latin typeface="Times New Roman" panose="02020603050405020304" charset="0"/>
                <a:cs typeface="Times New Roman" panose="02020603050405020304" charset="0"/>
              </a:rPr>
              <a:t> Highlight the potential benefits for users and industries.</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Lessons Learned:</a:t>
            </a:r>
            <a:r>
              <a:rPr lang="en-US" altLang="en-US" sz="2000">
                <a:latin typeface="Times New Roman" panose="02020603050405020304" charset="0"/>
                <a:cs typeface="Times New Roman" panose="02020603050405020304" charset="0"/>
              </a:rPr>
              <a:t> Share key insights from development challenges and solutions.</a:t>
            </a:r>
            <a:endParaRPr lang="en-US" altLang="en-US" sz="2000">
              <a:latin typeface="Times New Roman" panose="02020603050405020304" charset="0"/>
              <a:cs typeface="Times New Roman" panose="02020603050405020304" charset="0"/>
            </a:endParaRPr>
          </a:p>
          <a:p>
            <a:r>
              <a:rPr lang="en-US" altLang="en-US" sz="2000" b="1">
                <a:latin typeface="Times New Roman" panose="02020603050405020304" charset="0"/>
                <a:cs typeface="Times New Roman" panose="02020603050405020304" charset="0"/>
              </a:rPr>
              <a:t>Call to Action:</a:t>
            </a:r>
            <a:r>
              <a:rPr lang="en-US" altLang="en-US" sz="2000">
                <a:latin typeface="Times New Roman" panose="02020603050405020304" charset="0"/>
                <a:cs typeface="Times New Roman" panose="02020603050405020304" charset="0"/>
              </a:rPr>
              <a:t> Invite feedback and encourage adoption or collaboration for future improvements</a:t>
            </a: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Picture 4" descr="Screenshot (392)"/>
          <p:cNvPicPr>
            <a:picLocks noChangeAspect="1"/>
          </p:cNvPicPr>
          <p:nvPr/>
        </p:nvPicPr>
        <p:blipFill>
          <a:blip r:embed="rId1"/>
          <a:stretch>
            <a:fillRect/>
          </a:stretch>
        </p:blipFill>
        <p:spPr>
          <a:xfrm>
            <a:off x="0" y="3810"/>
            <a:ext cx="12192000" cy="685419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Screenshot (393)"/>
          <p:cNvPicPr>
            <a:picLocks noChangeAspect="1"/>
          </p:cNvPicPr>
          <p:nvPr/>
        </p:nvPicPr>
        <p:blipFill>
          <a:blip r:embed="rId1"/>
          <a:stretch>
            <a:fillRect/>
          </a:stretch>
        </p:blipFill>
        <p:spPr>
          <a:xfrm>
            <a:off x="0" y="1905"/>
            <a:ext cx="12192000" cy="685419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ltLang="en-US" sz="3600">
                <a:latin typeface="Times New Roman" panose="02020603050405020304" charset="0"/>
                <a:cs typeface="Times New Roman" panose="02020603050405020304" charset="0"/>
              </a:rPr>
              <a:t>References</a:t>
            </a:r>
            <a:endParaRPr lang="en-US" altLang="en-US" sz="3600">
              <a:latin typeface="Times New Roman" panose="02020603050405020304" charset="0"/>
              <a:cs typeface="Times New Roman" panose="02020603050405020304" charset="0"/>
            </a:endParaRPr>
          </a:p>
        </p:txBody>
      </p:sp>
      <p:sp>
        <p:nvSpPr>
          <p:cNvPr id="3" name="Text Placeholder 2"/>
          <p:cNvSpPr/>
          <p:nvPr>
            <p:ph type="body" idx="1"/>
          </p:nvPr>
        </p:nvSpPr>
        <p:spPr/>
        <p:txBody>
          <a:bodyPr/>
          <a:p>
            <a:r>
              <a:rPr lang="en-US" altLang="en-US" sz="2200" b="1">
                <a:latin typeface="Times New Roman" panose="02020603050405020304" charset="0"/>
                <a:cs typeface="Times New Roman" panose="02020603050405020304" charset="0"/>
              </a:rPr>
              <a:t>Libraries:</a:t>
            </a:r>
            <a:endParaRPr lang="en-US" altLang="en-US" sz="2200" b="1">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Streamlit:</a:t>
            </a:r>
            <a:r>
              <a:rPr lang="en-US" altLang="en-US" sz="2000">
                <a:latin typeface="Times New Roman" panose="02020603050405020304" charset="0"/>
                <a:cs typeface="Times New Roman" panose="02020603050405020304" charset="0"/>
              </a:rPr>
              <a:t> </a:t>
            </a:r>
            <a:r>
              <a:rPr lang="en-US" altLang="en-US" sz="2000">
                <a:latin typeface="Times New Roman" panose="02020603050405020304" charset="0"/>
                <a:cs typeface="Times New Roman" panose="02020603050405020304" charset="0"/>
                <a:hlinkClick r:id="rId1" action="ppaction://hlinksldjump"/>
              </a:rPr>
              <a:t>https://streamlit.io</a:t>
            </a:r>
            <a:endParaRPr lang="en-US" altLang="en-US" sz="2000">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speech_recognition:</a:t>
            </a:r>
            <a:r>
              <a:rPr lang="en-US" altLang="en-US" sz="2000">
                <a:latin typeface="Times New Roman" panose="02020603050405020304" charset="0"/>
                <a:cs typeface="Times New Roman" panose="02020603050405020304" charset="0"/>
              </a:rPr>
              <a:t> </a:t>
            </a:r>
            <a:r>
              <a:rPr lang="en-US" altLang="en-US" sz="2000">
                <a:latin typeface="Times New Roman" panose="02020603050405020304" charset="0"/>
                <a:cs typeface="Times New Roman" panose="02020603050405020304" charset="0"/>
                <a:hlinkClick r:id="rId1" action="ppaction://hlinksldjump"/>
              </a:rPr>
              <a:t>https://pypi.org/project/SpeechRecognition</a:t>
            </a:r>
            <a:endParaRPr lang="en-US" altLang="en-US" sz="2000">
              <a:latin typeface="Times New Roman" panose="02020603050405020304" charset="0"/>
              <a:cs typeface="Times New Roman" panose="02020603050405020304" charset="0"/>
            </a:endParaRPr>
          </a:p>
          <a:p>
            <a:pPr marL="571500" lvl="1" indent="457200">
              <a:buNone/>
            </a:pPr>
            <a:r>
              <a:rPr lang="en-US" altLang="en-US" sz="2000" b="1">
                <a:latin typeface="Times New Roman" panose="02020603050405020304" charset="0"/>
                <a:cs typeface="Times New Roman" panose="02020603050405020304" charset="0"/>
              </a:rPr>
              <a:t>pyttsx3:</a:t>
            </a:r>
            <a:r>
              <a:rPr lang="en-US" altLang="en-US" sz="2000">
                <a:latin typeface="Times New Roman" panose="02020603050405020304" charset="0"/>
                <a:cs typeface="Times New Roman" panose="02020603050405020304" charset="0"/>
              </a:rPr>
              <a:t> </a:t>
            </a:r>
            <a:r>
              <a:rPr lang="en-US" altLang="en-US" sz="2000">
                <a:latin typeface="Times New Roman" panose="02020603050405020304" charset="0"/>
                <a:cs typeface="Times New Roman" panose="02020603050405020304" charset="0"/>
                <a:hlinkClick r:id="rId1" action="ppaction://hlinksldjump"/>
              </a:rPr>
              <a:t>https://pypi.org/project/pyttsx3</a:t>
            </a:r>
            <a:endParaRPr lang="en-US" altLang="en-US" sz="2000">
              <a:latin typeface="Times New Roman" panose="02020603050405020304" charset="0"/>
              <a:cs typeface="Times New Roman" panose="02020603050405020304"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226" name="Shape 226"/>
        <p:cNvGrpSpPr/>
        <p:nvPr/>
      </p:nvGrpSpPr>
      <p:grpSpPr>
        <a:xfrm>
          <a:off x="0" y="0"/>
          <a:ext cx="0" cy="0"/>
          <a:chOff x="0" y="0"/>
          <a:chExt cx="0" cy="0"/>
        </a:xfrm>
      </p:grpSpPr>
      <p:sp>
        <p:nvSpPr>
          <p:cNvPr id="227" name="Google Shape;227;p35"/>
          <p:cNvSpPr txBox="1"/>
          <p:nvPr>
            <p:ph type="body" idx="1"/>
          </p:nvPr>
        </p:nvSpPr>
        <p:spPr>
          <a:xfrm>
            <a:off x="1559640" y="2853365"/>
            <a:ext cx="10515600" cy="22116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latin typeface="Times New Roman" panose="02020603050405020304" charset="0"/>
                <a:cs typeface="Times New Roman" panose="02020603050405020304" charset="0"/>
              </a:rPr>
              <a:t>                    </a:t>
            </a:r>
            <a:r>
              <a:rPr lang="en-US" sz="4800">
                <a:latin typeface="Times New Roman" panose="02020603050405020304" charset="0"/>
                <a:cs typeface="Times New Roman" panose="02020603050405020304" charset="0"/>
              </a:rPr>
              <a:t>       Thank you</a:t>
            </a:r>
            <a:endParaRPr sz="4800">
              <a:latin typeface="Times New Roman" panose="02020603050405020304" charset="0"/>
              <a:cs typeface="Times New Roman" panose="02020603050405020304" charset="0"/>
            </a:endParaRPr>
          </a:p>
          <a:p>
            <a:pPr marL="0" lvl="0" indent="0" algn="l" rtl="0">
              <a:spcBef>
                <a:spcPts val="1000"/>
              </a:spcBef>
              <a:spcAft>
                <a:spcPts val="0"/>
              </a:spcAft>
              <a:buNone/>
            </a:pPr>
            <a:endParaRPr sz="4800">
              <a:latin typeface="Times New Roman" panose="02020603050405020304" charset="0"/>
              <a:cs typeface="Times New Roman" panose="02020603050405020304" charset="0"/>
            </a:endParaRPr>
          </a:p>
          <a:p>
            <a:pPr marL="0" lvl="0" indent="0" algn="l" rtl="0">
              <a:spcBef>
                <a:spcPts val="1000"/>
              </a:spcBef>
              <a:spcAft>
                <a:spcPts val="0"/>
              </a:spcAft>
              <a:buNone/>
            </a:pPr>
            <a:endParaRPr>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9144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Play" panose="00000500000000000000"/>
              <a:buNone/>
            </a:pPr>
            <a:r>
              <a:rPr lang="en-US" sz="3600">
                <a:latin typeface="Times New Roman" panose="02020603050405020304" charset="0"/>
                <a:ea typeface="Arial" panose="020B0604020202020204"/>
                <a:cs typeface="Times New Roman" panose="02020603050405020304" charset="0"/>
                <a:sym typeface="Arial" panose="020B0604020202020204"/>
              </a:rPr>
              <a:t>Introduction</a:t>
            </a:r>
            <a:endParaRPr sz="3600">
              <a:latin typeface="Times New Roman" panose="02020603050405020304" charset="0"/>
              <a:ea typeface="Arial" panose="020B0604020202020204"/>
              <a:cs typeface="Times New Roman" panose="02020603050405020304" charset="0"/>
              <a:sym typeface="Arial" panose="020B0604020202020204"/>
            </a:endParaRPr>
          </a:p>
        </p:txBody>
      </p:sp>
      <p:sp>
        <p:nvSpPr>
          <p:cNvPr id="104" name="Google Shape;104;p16"/>
          <p:cNvSpPr txBox="1"/>
          <p:nvPr>
            <p:ph type="body" idx="1"/>
          </p:nvPr>
        </p:nvSpPr>
        <p:spPr>
          <a:xfrm>
            <a:off x="983615" y="1701165"/>
            <a:ext cx="10515600" cy="310896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endParaRPr sz="2000">
              <a:latin typeface="Times New Roman" panose="02020603050405020304" charset="0"/>
              <a:cs typeface="Times New Roman" panose="02020603050405020304" charset="0"/>
            </a:endParaRPr>
          </a:p>
          <a:p>
            <a:pPr marL="228600" lvl="0" indent="-228600" algn="l" rtl="0">
              <a:lnSpc>
                <a:spcPct val="90000"/>
              </a:lnSpc>
              <a:spcBef>
                <a:spcPts val="1000"/>
              </a:spcBef>
              <a:spcAft>
                <a:spcPts val="0"/>
              </a:spcAft>
              <a:buClr>
                <a:schemeClr val="dk1"/>
              </a:buClr>
              <a:buSzPts val="2800"/>
              <a:buChar char="•"/>
            </a:pPr>
            <a:r>
              <a:rPr lang="en-US" sz="2000">
                <a:latin typeface="Times New Roman" panose="02020603050405020304" charset="0"/>
                <a:cs typeface="Times New Roman" panose="02020603050405020304" charset="0"/>
              </a:rPr>
              <a:t>Introduction to Generative Adversarial Networks (GANs).</a:t>
            </a:r>
            <a:endParaRPr sz="2000" b="1">
              <a:latin typeface="Times New Roman" panose="02020603050405020304" charset="0"/>
              <a:cs typeface="Times New Roman" panose="02020603050405020304" charset="0"/>
            </a:endParaRPr>
          </a:p>
          <a:p>
            <a:pPr marL="228600" lvl="0" indent="-266700" algn="l" rtl="0">
              <a:spcBef>
                <a:spcPts val="1000"/>
              </a:spcBef>
              <a:spcAft>
                <a:spcPts val="0"/>
              </a:spcAft>
              <a:buSzPts val="2400"/>
              <a:buChar char="•"/>
            </a:pPr>
            <a:r>
              <a:rPr lang="en-US" sz="2000">
                <a:latin typeface="Times New Roman" panose="02020603050405020304" charset="0"/>
                <a:cs typeface="Times New Roman" panose="02020603050405020304" charset="0"/>
              </a:rPr>
              <a:t>A Generative Adversarial Network (GAN) is a type of machine learning framework invented by Ian Goodfellow and his colleagues in 2014. It's composed of two neural networks, called the generator and the discriminator, which compete against each other.</a:t>
            </a:r>
            <a:endParaRPr sz="2000" b="1">
              <a:latin typeface="Times New Roman" panose="02020603050405020304" charset="0"/>
              <a:cs typeface="Times New Roman" panose="02020603050405020304" charset="0"/>
            </a:endParaRPr>
          </a:p>
          <a:p>
            <a:pPr marL="228600" lvl="0" indent="-228600" algn="l" rtl="0">
              <a:lnSpc>
                <a:spcPct val="90000"/>
              </a:lnSpc>
              <a:spcBef>
                <a:spcPts val="1000"/>
              </a:spcBef>
              <a:spcAft>
                <a:spcPts val="0"/>
              </a:spcAft>
              <a:buClr>
                <a:schemeClr val="dk1"/>
              </a:buClr>
              <a:buSzPts val="2800"/>
              <a:buChar char="•"/>
            </a:pPr>
            <a:r>
              <a:rPr lang="en-US" sz="2000">
                <a:latin typeface="Times New Roman" panose="02020603050405020304" charset="0"/>
                <a:cs typeface="Times New Roman" panose="02020603050405020304" charset="0"/>
              </a:rPr>
              <a:t>Challenges faced by traditional GANs (mode collapse, training instability, evaluation metrics).</a:t>
            </a:r>
            <a:endParaRPr sz="2000">
              <a:latin typeface="Times New Roman" panose="02020603050405020304" charset="0"/>
              <a:cs typeface="Times New Roman" panose="02020603050405020304" charset="0"/>
            </a:endParaRPr>
          </a:p>
          <a:p>
            <a:pPr marL="228600" lvl="0" indent="-50800" algn="l" rtl="0">
              <a:lnSpc>
                <a:spcPct val="90000"/>
              </a:lnSpc>
              <a:spcBef>
                <a:spcPts val="1000"/>
              </a:spcBef>
              <a:spcAft>
                <a:spcPts val="0"/>
              </a:spcAft>
              <a:buClr>
                <a:schemeClr val="dk1"/>
              </a:buClr>
              <a:buSzPts val="2800"/>
              <a:buNone/>
            </a:pPr>
            <a:endParaRPr sz="2000">
              <a:latin typeface="Times New Roman" panose="02020603050405020304" charset="0"/>
              <a:cs typeface="Times New Roman" panose="020206030504050203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15000"/>
              </a:lnSpc>
              <a:spcBef>
                <a:spcPts val="1200"/>
              </a:spcBef>
              <a:spcAft>
                <a:spcPts val="0"/>
              </a:spcAft>
              <a:buClr>
                <a:schemeClr val="dk1"/>
              </a:buClr>
              <a:buSzPct val="28000"/>
              <a:buFont typeface="Arial" panose="020B0604020202020204"/>
              <a:buNone/>
            </a:pPr>
            <a:r>
              <a:rPr lang="en-US" sz="4000">
                <a:latin typeface="Times New Roman" panose="02020603050405020304" charset="0"/>
                <a:ea typeface="Arial" panose="020B0604020202020204"/>
                <a:cs typeface="Times New Roman" panose="02020603050405020304" charset="0"/>
                <a:sym typeface="Arial" panose="020B0604020202020204"/>
              </a:rPr>
              <a:t>Wasserstein Generative Adversarial Network (WGAN)</a:t>
            </a:r>
            <a:endParaRPr sz="4000">
              <a:latin typeface="Times New Roman" panose="02020603050405020304" charset="0"/>
              <a:ea typeface="Arial" panose="020B0604020202020204"/>
              <a:cs typeface="Times New Roman" panose="02020603050405020304" charset="0"/>
              <a:sym typeface="Arial" panose="020B0604020202020204"/>
            </a:endParaRPr>
          </a:p>
          <a:p>
            <a:pPr marL="0" lvl="0" indent="0" algn="l" rtl="0">
              <a:lnSpc>
                <a:spcPct val="90000"/>
              </a:lnSpc>
              <a:spcBef>
                <a:spcPts val="1200"/>
              </a:spcBef>
              <a:spcAft>
                <a:spcPts val="0"/>
              </a:spcAft>
              <a:buClr>
                <a:schemeClr val="dk1"/>
              </a:buClr>
              <a:buSzPct val="100000"/>
              <a:buFont typeface="Play" panose="00000500000000000000"/>
              <a:buNone/>
            </a:pPr>
            <a:endParaRPr sz="4000">
              <a:latin typeface="Times New Roman" panose="02020603050405020304" charset="0"/>
              <a:cs typeface="Times New Roman" panose="02020603050405020304" charset="0"/>
            </a:endParaRPr>
          </a:p>
        </p:txBody>
      </p:sp>
      <p:sp>
        <p:nvSpPr>
          <p:cNvPr id="110" name="Google Shape;110;p17"/>
          <p:cNvSpPr txBox="1"/>
          <p:nvPr>
            <p:ph type="body" idx="1"/>
          </p:nvPr>
        </p:nvSpPr>
        <p:spPr>
          <a:xfrm>
            <a:off x="838200" y="1514350"/>
            <a:ext cx="10515600" cy="4351200"/>
          </a:xfrm>
          <a:prstGeom prst="rect">
            <a:avLst/>
          </a:prstGeom>
          <a:noFill/>
          <a:ln>
            <a:noFill/>
          </a:ln>
        </p:spPr>
        <p:txBody>
          <a:bodyPr spcFirstLastPara="1" wrap="square" lIns="91425" tIns="45700" rIns="91425" bIns="45700" anchor="t" anchorCtr="0">
            <a:normAutofit fontScale="25000" lnSpcReduction="10000"/>
          </a:bodyPr>
          <a:lstStyle/>
          <a:p>
            <a:pPr marL="0" lvl="0" indent="0" algn="l" rtl="0">
              <a:lnSpc>
                <a:spcPct val="90000"/>
              </a:lnSpc>
              <a:spcBef>
                <a:spcPts val="0"/>
              </a:spcBef>
              <a:spcAft>
                <a:spcPts val="0"/>
              </a:spcAft>
              <a:buClr>
                <a:schemeClr val="dk1"/>
              </a:buClr>
              <a:buSzPct val="100000"/>
              <a:buNone/>
            </a:pPr>
          </a:p>
          <a:p>
            <a:pPr marL="0" lvl="0" indent="0" algn="l" rtl="0">
              <a:lnSpc>
                <a:spcPct val="115000"/>
              </a:lnSpc>
              <a:spcBef>
                <a:spcPts val="1200"/>
              </a:spcBef>
              <a:spcAft>
                <a:spcPts val="0"/>
              </a:spcAft>
              <a:buNone/>
            </a:pPr>
            <a:r>
              <a:rPr lang="en-US" sz="8000" b="1">
                <a:latin typeface="Times New Roman" panose="02020603050405020304" charset="0"/>
                <a:cs typeface="Times New Roman" panose="02020603050405020304" charset="0"/>
              </a:rPr>
              <a:t>Purpose</a:t>
            </a:r>
            <a:r>
              <a:rPr lang="en-US" sz="8000">
                <a:latin typeface="Times New Roman" panose="02020603050405020304" charset="0"/>
                <a:cs typeface="Times New Roman" panose="02020603050405020304" charset="0"/>
              </a:rPr>
              <a:t>: Introduced to address limitations of traditional GANs, such as mode collapse and training instability.</a:t>
            </a:r>
            <a:endParaRPr sz="8000">
              <a:latin typeface="Times New Roman" panose="02020603050405020304" charset="0"/>
              <a:cs typeface="Times New Roman" panose="02020603050405020304" charset="0"/>
            </a:endParaRPr>
          </a:p>
          <a:p>
            <a:pPr marL="0" lvl="0" indent="0" algn="l" rtl="0">
              <a:lnSpc>
                <a:spcPct val="115000"/>
              </a:lnSpc>
              <a:spcBef>
                <a:spcPts val="1200"/>
              </a:spcBef>
              <a:spcAft>
                <a:spcPts val="0"/>
              </a:spcAft>
              <a:buNone/>
            </a:pPr>
            <a:r>
              <a:rPr lang="en-US" sz="8000" b="1">
                <a:latin typeface="Times New Roman" panose="02020603050405020304" charset="0"/>
                <a:cs typeface="Times New Roman" panose="02020603050405020304" charset="0"/>
              </a:rPr>
              <a:t>Key Innovation</a:t>
            </a:r>
            <a:r>
              <a:rPr lang="en-US" sz="8000">
                <a:latin typeface="Times New Roman" panose="02020603050405020304" charset="0"/>
                <a:cs typeface="Times New Roman" panose="02020603050405020304" charset="0"/>
              </a:rPr>
              <a:t>: Utilizes the Wasserstein distance to enhance stability and convergence during training.</a:t>
            </a:r>
            <a:endParaRPr sz="8000">
              <a:latin typeface="Times New Roman" panose="02020603050405020304" charset="0"/>
              <a:cs typeface="Times New Roman" panose="02020603050405020304" charset="0"/>
            </a:endParaRPr>
          </a:p>
          <a:p>
            <a:pPr marL="0" lvl="0" indent="0" algn="l" rtl="0">
              <a:lnSpc>
                <a:spcPct val="115000"/>
              </a:lnSpc>
              <a:spcBef>
                <a:spcPts val="1200"/>
              </a:spcBef>
              <a:spcAft>
                <a:spcPts val="0"/>
              </a:spcAft>
              <a:buNone/>
            </a:pPr>
            <a:r>
              <a:rPr lang="en-US" sz="8000" b="1">
                <a:latin typeface="Times New Roman" panose="02020603050405020304" charset="0"/>
                <a:cs typeface="Times New Roman" panose="02020603050405020304" charset="0"/>
              </a:rPr>
              <a:t>Advancement</a:t>
            </a:r>
            <a:r>
              <a:rPr lang="en-US" sz="8000">
                <a:latin typeface="Times New Roman" panose="02020603050405020304" charset="0"/>
                <a:cs typeface="Times New Roman" panose="02020603050405020304" charset="0"/>
              </a:rPr>
              <a:t>: Offers significant improvements in training dynamics and the generation of more realistic synthetic data.</a:t>
            </a:r>
            <a:endParaRPr sz="8000">
              <a:latin typeface="Times New Roman" panose="02020603050405020304" charset="0"/>
              <a:cs typeface="Times New Roman" panose="02020603050405020304" charset="0"/>
            </a:endParaRPr>
          </a:p>
          <a:p>
            <a:pPr marL="0" lvl="0" indent="0" algn="l" rtl="0">
              <a:lnSpc>
                <a:spcPct val="115000"/>
              </a:lnSpc>
              <a:spcBef>
                <a:spcPts val="1200"/>
              </a:spcBef>
              <a:spcAft>
                <a:spcPts val="0"/>
              </a:spcAft>
              <a:buNone/>
            </a:pPr>
            <a:r>
              <a:rPr lang="en-US" sz="8000" b="1">
                <a:latin typeface="Times New Roman" panose="02020603050405020304" charset="0"/>
                <a:cs typeface="Times New Roman" panose="02020603050405020304" charset="0"/>
              </a:rPr>
              <a:t>Limitation</a:t>
            </a:r>
            <a:r>
              <a:rPr lang="en-US" sz="8000">
                <a:latin typeface="Times New Roman" panose="02020603050405020304" charset="0"/>
                <a:cs typeface="Times New Roman" panose="02020603050405020304" charset="0"/>
              </a:rPr>
              <a:t>: Despite advancements, WGAN’s still encounter the mode collapse problem, necessitating further improvements.</a:t>
            </a:r>
            <a:endParaRPr sz="8000">
              <a:latin typeface="Times New Roman" panose="02020603050405020304" charset="0"/>
              <a:cs typeface="Times New Roman" panose="02020603050405020304" charset="0"/>
            </a:endParaRPr>
          </a:p>
          <a:p>
            <a:pPr marL="228600" lvl="0" indent="0" algn="l" rtl="0">
              <a:lnSpc>
                <a:spcPct val="90000"/>
              </a:lnSpc>
              <a:spcBef>
                <a:spcPts val="1200"/>
              </a:spcBef>
              <a:spcAft>
                <a:spcPts val="0"/>
              </a:spcAft>
              <a:buNone/>
            </a:pPr>
          </a:p>
          <a:p>
            <a:pPr marL="228600" lvl="0" indent="-50800" algn="l" rtl="0">
              <a:lnSpc>
                <a:spcPct val="90000"/>
              </a:lnSpc>
              <a:spcBef>
                <a:spcPts val="1000"/>
              </a:spcBef>
              <a:spcAft>
                <a:spcPts val="0"/>
              </a:spcAft>
              <a:buClr>
                <a:schemeClr val="dk1"/>
              </a:buClr>
              <a:buSzPct val="100000"/>
              <a:buNone/>
            </a:p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0" y="0"/>
            <a:ext cx="10237470" cy="968375"/>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600">
                <a:latin typeface="Times New Roman" panose="02020603050405020304" charset="0"/>
                <a:cs typeface="Times New Roman" panose="02020603050405020304" charset="0"/>
              </a:rPr>
              <a:t>Related Works/Existing Works</a:t>
            </a:r>
            <a:endParaRPr sz="3600">
              <a:latin typeface="Times New Roman" panose="02020603050405020304" charset="0"/>
              <a:cs typeface="Times New Roman" panose="02020603050405020304" charset="0"/>
            </a:endParaRPr>
          </a:p>
        </p:txBody>
      </p:sp>
      <p:sp>
        <p:nvSpPr>
          <p:cNvPr id="116" name="Google Shape;116;p18"/>
          <p:cNvSpPr txBox="1"/>
          <p:nvPr>
            <p:ph type="body" idx="1"/>
          </p:nvPr>
        </p:nvSpPr>
        <p:spPr>
          <a:xfrm>
            <a:off x="838200" y="8068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p>
        </p:txBody>
      </p:sp>
      <p:pic>
        <p:nvPicPr>
          <p:cNvPr id="117" name="Google Shape;117;p18"/>
          <p:cNvPicPr preferRelativeResize="0"/>
          <p:nvPr/>
        </p:nvPicPr>
        <p:blipFill>
          <a:blip r:embed="rId1"/>
          <a:stretch>
            <a:fillRect/>
          </a:stretch>
        </p:blipFill>
        <p:spPr>
          <a:xfrm>
            <a:off x="502025" y="806825"/>
            <a:ext cx="10978400" cy="56968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317125" y="1466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Play" panose="00000500000000000000"/>
              <a:buNone/>
            </a:pPr>
            <a:r>
              <a:rPr lang="en-US" sz="3600">
                <a:latin typeface="Times New Roman" panose="02020603050405020304" charset="0"/>
                <a:cs typeface="Times New Roman" panose="02020603050405020304" charset="0"/>
              </a:rPr>
              <a:t>Proposed Approach: CMD-GAN</a:t>
            </a:r>
            <a:endParaRPr sz="3600">
              <a:latin typeface="Times New Roman" panose="02020603050405020304" charset="0"/>
              <a:cs typeface="Times New Roman" panose="02020603050405020304" charset="0"/>
            </a:endParaRPr>
          </a:p>
        </p:txBody>
      </p:sp>
      <p:sp>
        <p:nvSpPr>
          <p:cNvPr id="123" name="Google Shape;123;p19"/>
          <p:cNvSpPr txBox="1"/>
          <p:nvPr>
            <p:ph type="body" idx="1"/>
          </p:nvPr>
        </p:nvSpPr>
        <p:spPr>
          <a:xfrm>
            <a:off x="686925" y="1311100"/>
            <a:ext cx="10515600" cy="5049900"/>
          </a:xfrm>
          <a:prstGeom prst="rect">
            <a:avLst/>
          </a:prstGeom>
          <a:noFill/>
          <a:ln>
            <a:noFill/>
          </a:ln>
        </p:spPr>
        <p:txBody>
          <a:bodyPr spcFirstLastPara="1" wrap="square" lIns="91425" tIns="45700" rIns="91425" bIns="45700" anchor="t" anchorCtr="0">
            <a:normAutofit fontScale="25000"/>
          </a:bodyPr>
          <a:lstStyle/>
          <a:p>
            <a:pPr marL="0" lvl="0" indent="0" algn="l" rtl="0">
              <a:lnSpc>
                <a:spcPct val="90000"/>
              </a:lnSpc>
              <a:spcBef>
                <a:spcPts val="1000"/>
              </a:spcBef>
              <a:spcAft>
                <a:spcPts val="0"/>
              </a:spcAft>
              <a:buNone/>
            </a:pPr>
            <a:endParaRPr sz="8000">
              <a:latin typeface="Times New Roman" panose="02020603050405020304" charset="0"/>
              <a:cs typeface="Times New Roman" panose="02020603050405020304" charset="0"/>
            </a:endParaRPr>
          </a:p>
          <a:p>
            <a:pPr marL="0" lvl="0" indent="0" algn="l" rtl="0">
              <a:lnSpc>
                <a:spcPct val="90000"/>
              </a:lnSpc>
              <a:spcBef>
                <a:spcPts val="1000"/>
              </a:spcBef>
              <a:spcAft>
                <a:spcPts val="0"/>
              </a:spcAft>
              <a:buNone/>
            </a:pPr>
            <a:r>
              <a:rPr lang="en-US" sz="8000" b="1">
                <a:latin typeface="Times New Roman" panose="02020603050405020304" charset="0"/>
                <a:cs typeface="Times New Roman" panose="02020603050405020304" charset="0"/>
              </a:rPr>
              <a:t>Purpose</a:t>
            </a:r>
            <a:r>
              <a:rPr lang="en-US" sz="8000">
                <a:latin typeface="Times New Roman" panose="02020603050405020304" charset="0"/>
                <a:cs typeface="Times New Roman" panose="02020603050405020304" charset="0"/>
              </a:rPr>
              <a:t>: Developed to overcome limitations of traditional GANs, such as mode collapse and training instability.</a:t>
            </a:r>
            <a:endParaRPr sz="8000">
              <a:latin typeface="Times New Roman" panose="02020603050405020304" charset="0"/>
              <a:cs typeface="Times New Roman" panose="02020603050405020304" charset="0"/>
            </a:endParaRPr>
          </a:p>
          <a:p>
            <a:pPr marL="0" lvl="0" indent="0" algn="l" rtl="0">
              <a:lnSpc>
                <a:spcPct val="90000"/>
              </a:lnSpc>
              <a:spcBef>
                <a:spcPts val="1000"/>
              </a:spcBef>
              <a:spcAft>
                <a:spcPts val="0"/>
              </a:spcAft>
              <a:buNone/>
            </a:pPr>
            <a:r>
              <a:rPr lang="en-US" sz="8000">
                <a:latin typeface="Times New Roman" panose="02020603050405020304" charset="0"/>
                <a:cs typeface="Times New Roman" panose="02020603050405020304" charset="0"/>
              </a:rPr>
              <a:t>I</a:t>
            </a:r>
            <a:r>
              <a:rPr lang="en-US" sz="8000" b="1">
                <a:latin typeface="Times New Roman" panose="02020603050405020304" charset="0"/>
                <a:cs typeface="Times New Roman" panose="02020603050405020304" charset="0"/>
              </a:rPr>
              <a:t>nnovative Approach</a:t>
            </a:r>
            <a:r>
              <a:rPr lang="en-US" sz="8000">
                <a:latin typeface="Times New Roman" panose="02020603050405020304" charset="0"/>
                <a:cs typeface="Times New Roman" panose="02020603050405020304" charset="0"/>
              </a:rPr>
              <a:t>: Designed for data augmentation using pairs of inputs, one for the foreground and one for background changes.</a:t>
            </a:r>
            <a:endParaRPr sz="8000">
              <a:latin typeface="Times New Roman" panose="02020603050405020304" charset="0"/>
              <a:cs typeface="Times New Roman" panose="02020603050405020304" charset="0"/>
            </a:endParaRPr>
          </a:p>
          <a:p>
            <a:pPr marL="0" lvl="0" indent="0" algn="l" rtl="0">
              <a:spcBef>
                <a:spcPts val="1000"/>
              </a:spcBef>
              <a:spcAft>
                <a:spcPts val="0"/>
              </a:spcAft>
              <a:buNone/>
            </a:pPr>
            <a:r>
              <a:rPr lang="en-US" sz="8000" b="1">
                <a:latin typeface="Times New Roman" panose="02020603050405020304" charset="0"/>
                <a:cs typeface="Times New Roman" panose="02020603050405020304" charset="0"/>
              </a:rPr>
              <a:t>Key Features</a:t>
            </a:r>
            <a:r>
              <a:rPr lang="en-US" sz="8000">
                <a:latin typeface="Times New Roman" panose="02020603050405020304" charset="0"/>
                <a:cs typeface="Times New Roman" panose="02020603050405020304" charset="0"/>
              </a:rPr>
              <a:t>:</a:t>
            </a:r>
            <a:endParaRPr sz="8000">
              <a:latin typeface="Times New Roman" panose="02020603050405020304" charset="0"/>
              <a:cs typeface="Times New Roman" panose="02020603050405020304" charset="0"/>
            </a:endParaRPr>
          </a:p>
          <a:p>
            <a:pPr marL="0" lvl="0" indent="457200" algn="l" rtl="0">
              <a:lnSpc>
                <a:spcPct val="115000"/>
              </a:lnSpc>
              <a:spcBef>
                <a:spcPts val="1200"/>
              </a:spcBef>
              <a:spcAft>
                <a:spcPts val="0"/>
              </a:spcAft>
              <a:buNone/>
            </a:pPr>
            <a:r>
              <a:rPr lang="en-US" sz="8000" b="1">
                <a:latin typeface="Times New Roman" panose="02020603050405020304" charset="0"/>
                <a:cs typeface="Times New Roman" panose="02020603050405020304" charset="0"/>
              </a:rPr>
              <a:t>Smoother Convergence</a:t>
            </a:r>
            <a:r>
              <a:rPr lang="en-US" sz="8000">
                <a:latin typeface="Times New Roman" panose="02020603050405020304" charset="0"/>
                <a:cs typeface="Times New Roman" panose="02020603050405020304" charset="0"/>
              </a:rPr>
              <a:t>: Demonstrates improved training stability.</a:t>
            </a:r>
            <a:endParaRPr sz="8000">
              <a:latin typeface="Times New Roman" panose="02020603050405020304" charset="0"/>
              <a:cs typeface="Times New Roman" panose="02020603050405020304" charset="0"/>
            </a:endParaRPr>
          </a:p>
          <a:p>
            <a:pPr marL="457200" lvl="0" indent="-257175" algn="l" rtl="0">
              <a:lnSpc>
                <a:spcPct val="115000"/>
              </a:lnSpc>
              <a:spcBef>
                <a:spcPts val="1200"/>
              </a:spcBef>
              <a:spcAft>
                <a:spcPts val="0"/>
              </a:spcAft>
              <a:buSzPts val="450"/>
              <a:buChar char="●"/>
            </a:pPr>
            <a:r>
              <a:rPr lang="en-US" sz="8000" b="1">
                <a:latin typeface="Times New Roman" panose="02020603050405020304" charset="0"/>
                <a:cs typeface="Times New Roman" panose="02020603050405020304" charset="0"/>
              </a:rPr>
              <a:t>Performance Metrics</a:t>
            </a:r>
            <a:r>
              <a:rPr lang="en-US" sz="8000">
                <a:latin typeface="Times New Roman" panose="02020603050405020304" charset="0"/>
                <a:cs typeface="Times New Roman" panose="02020603050405020304" charset="0"/>
              </a:rPr>
              <a:t>: Reduced discriminator loss and increased generator loss indicate effective mode collapse mitigation.</a:t>
            </a:r>
            <a:endParaRPr sz="8000">
              <a:latin typeface="Times New Roman" panose="02020603050405020304" charset="0"/>
              <a:cs typeface="Times New Roman" panose="02020603050405020304" charset="0"/>
            </a:endParaRPr>
          </a:p>
          <a:p>
            <a:pPr marL="0" lvl="0" indent="0" algn="l" rtl="0">
              <a:lnSpc>
                <a:spcPct val="115000"/>
              </a:lnSpc>
              <a:spcBef>
                <a:spcPts val="1200"/>
              </a:spcBef>
              <a:spcAft>
                <a:spcPts val="0"/>
              </a:spcAft>
              <a:buNone/>
            </a:pPr>
            <a:r>
              <a:rPr lang="en-US" sz="8000" b="1">
                <a:latin typeface="Times New Roman" panose="02020603050405020304" charset="0"/>
                <a:cs typeface="Times New Roman" panose="02020603050405020304" charset="0"/>
              </a:rPr>
              <a:t>Significance</a:t>
            </a:r>
            <a:r>
              <a:rPr lang="en-US" sz="8000">
                <a:latin typeface="Times New Roman" panose="02020603050405020304" charset="0"/>
                <a:cs typeface="Times New Roman" panose="02020603050405020304" charset="0"/>
              </a:rPr>
              <a:t>: CMD-GAN offers a promising solution to traditional GAN challenges, enhancing the field of generative modeling and opening avenues for future research.</a:t>
            </a:r>
            <a:endParaRPr sz="8000">
              <a:latin typeface="Times New Roman" panose="02020603050405020304" charset="0"/>
              <a:cs typeface="Times New Roman" panose="02020603050405020304" charset="0"/>
            </a:endParaRPr>
          </a:p>
          <a:p>
            <a:pPr marL="0" lvl="0" indent="0" algn="l" rtl="0">
              <a:lnSpc>
                <a:spcPct val="90000"/>
              </a:lnSpc>
              <a:spcBef>
                <a:spcPts val="1200"/>
              </a:spcBef>
              <a:spcAft>
                <a:spcPts val="0"/>
              </a:spcAft>
              <a:buNone/>
            </a:pPr>
            <a:endParaRPr sz="8000">
              <a:latin typeface="Times New Roman" panose="02020603050405020304" charset="0"/>
              <a:cs typeface="Times New Roman" panose="02020603050405020304" charset="0"/>
            </a:endParaRPr>
          </a:p>
          <a:p>
            <a:pPr marL="228600" lvl="0" indent="-50800" algn="l" rtl="0">
              <a:lnSpc>
                <a:spcPct val="90000"/>
              </a:lnSpc>
              <a:spcBef>
                <a:spcPts val="1000"/>
              </a:spcBef>
              <a:spcAft>
                <a:spcPts val="0"/>
              </a:spcAft>
              <a:buClr>
                <a:schemeClr val="dk1"/>
              </a:buClr>
              <a:buSzPct val="100000"/>
              <a:buNone/>
            </a:pPr>
            <a:endParaRPr sz="8000">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115570" y="168910"/>
            <a:ext cx="10515600" cy="91694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600">
                <a:latin typeface="Times New Roman" panose="02020603050405020304" charset="0"/>
                <a:cs typeface="Times New Roman" panose="02020603050405020304" charset="0"/>
              </a:rPr>
              <a:t> Algorithm</a:t>
            </a:r>
            <a:endParaRPr lang="en-US" sz="3600">
              <a:latin typeface="Times New Roman" panose="02020603050405020304" charset="0"/>
              <a:cs typeface="Times New Roman" panose="02020603050405020304" charset="0"/>
            </a:endParaRPr>
          </a:p>
        </p:txBody>
      </p:sp>
      <p:sp>
        <p:nvSpPr>
          <p:cNvPr id="129" name="Google Shape;129;p20"/>
          <p:cNvSpPr txBox="1"/>
          <p:nvPr>
            <p:ph type="body" idx="1"/>
          </p:nvPr>
        </p:nvSpPr>
        <p:spPr>
          <a:xfrm>
            <a:off x="838200" y="924560"/>
            <a:ext cx="11325225" cy="5715000"/>
          </a:xfrm>
          <a:prstGeom prst="rect">
            <a:avLst/>
          </a:prstGeom>
        </p:spPr>
        <p:txBody>
          <a:bodyPr spcFirstLastPara="1" wrap="square" lIns="91425" tIns="45700" rIns="91425" bIns="45700" anchor="t" anchorCtr="0">
            <a:normAutofit fontScale="70000"/>
          </a:bodyPr>
          <a:lstStyle/>
          <a:p>
            <a:pPr marL="0" lvl="0" indent="0" algn="l" rtl="0">
              <a:spcBef>
                <a:spcPts val="1000"/>
              </a:spcBef>
              <a:spcAft>
                <a:spcPts val="0"/>
              </a:spcAft>
              <a:buNone/>
            </a:pPr>
            <a:endParaRPr lang="en-US" sz="2855" b="1">
              <a:latin typeface="Times New Roman" panose="02020603050405020304" charset="0"/>
              <a:cs typeface="Times New Roman" panose="02020603050405020304" charset="0"/>
            </a:endParaRPr>
          </a:p>
          <a:p>
            <a:pPr marL="0" lvl="0" indent="0" algn="l" rtl="0">
              <a:spcBef>
                <a:spcPts val="1000"/>
              </a:spcBef>
              <a:spcAft>
                <a:spcPts val="0"/>
              </a:spcAft>
              <a:buNone/>
            </a:pPr>
            <a:r>
              <a:rPr lang="en-US" sz="2855" b="1">
                <a:latin typeface="Times New Roman" panose="02020603050405020304" charset="0"/>
                <a:cs typeface="Times New Roman" panose="02020603050405020304" charset="0"/>
              </a:rPr>
              <a:t>Step-1: Initialization</a:t>
            </a:r>
            <a:endParaRPr sz="2855" b="1">
              <a:latin typeface="Times New Roman" panose="02020603050405020304" charset="0"/>
              <a:cs typeface="Times New Roman" panose="02020603050405020304" charset="0"/>
            </a:endParaRPr>
          </a:p>
          <a:p>
            <a:pPr marL="457200" lvl="0" indent="0" algn="l" rtl="0">
              <a:spcBef>
                <a:spcPts val="1000"/>
              </a:spcBef>
              <a:spcAft>
                <a:spcPts val="0"/>
              </a:spcAft>
              <a:buClr>
                <a:schemeClr val="dk1"/>
              </a:buClr>
              <a:buSzPct val="38000"/>
              <a:buFont typeface="Arial" panose="020B0604020202020204"/>
              <a:buNone/>
            </a:pPr>
            <a:r>
              <a:rPr lang="en-US" sz="2855">
                <a:latin typeface="Times New Roman" panose="02020603050405020304" charset="0"/>
                <a:cs typeface="Times New Roman" panose="02020603050405020304" charset="0"/>
              </a:rPr>
              <a:t>Set up the environment and import necessary libraries.</a:t>
            </a:r>
            <a:endParaRPr sz="2855">
              <a:latin typeface="Times New Roman" panose="02020603050405020304" charset="0"/>
              <a:cs typeface="Times New Roman" panose="02020603050405020304" charset="0"/>
            </a:endParaRPr>
          </a:p>
          <a:p>
            <a:pPr marL="457200" lvl="0" indent="0" algn="l" rtl="0">
              <a:spcBef>
                <a:spcPts val="1000"/>
              </a:spcBef>
              <a:spcAft>
                <a:spcPts val="0"/>
              </a:spcAft>
              <a:buNone/>
            </a:pPr>
            <a:r>
              <a:rPr lang="en-US" sz="2855">
                <a:latin typeface="Times New Roman" panose="02020603050405020304" charset="0"/>
                <a:cs typeface="Times New Roman" panose="02020603050405020304" charset="0"/>
              </a:rPr>
              <a:t>Load and preprocess mini-ImageNet dataset (train, validation, test).</a:t>
            </a:r>
            <a:endParaRPr sz="2855">
              <a:latin typeface="Times New Roman" panose="02020603050405020304" charset="0"/>
              <a:cs typeface="Times New Roman" panose="02020603050405020304" charset="0"/>
            </a:endParaRPr>
          </a:p>
          <a:p>
            <a:pPr marL="457200" lvl="0" indent="0" algn="l" rtl="0">
              <a:spcBef>
                <a:spcPts val="1000"/>
              </a:spcBef>
              <a:spcAft>
                <a:spcPts val="0"/>
              </a:spcAft>
              <a:buClr>
                <a:schemeClr val="dk1"/>
              </a:buClr>
              <a:buSzPct val="38000"/>
              <a:buFont typeface="Arial" panose="020B0604020202020204"/>
              <a:buNone/>
            </a:pPr>
            <a:r>
              <a:rPr lang="en-US" sz="2855">
                <a:latin typeface="Times New Roman" panose="02020603050405020304" charset="0"/>
                <a:cs typeface="Times New Roman" panose="02020603050405020304" charset="0"/>
              </a:rPr>
              <a:t>Define the Convolutional Neural Network (CNN) architecture for the generator and discriminator models.</a:t>
            </a:r>
            <a:endParaRPr sz="2855">
              <a:latin typeface="Times New Roman" panose="02020603050405020304" charset="0"/>
              <a:cs typeface="Times New Roman" panose="02020603050405020304" charset="0"/>
            </a:endParaRPr>
          </a:p>
          <a:p>
            <a:pPr marL="457200" lvl="0" indent="0" algn="l" rtl="0">
              <a:spcBef>
                <a:spcPts val="1000"/>
              </a:spcBef>
              <a:spcAft>
                <a:spcPts val="0"/>
              </a:spcAft>
              <a:buClr>
                <a:schemeClr val="dk1"/>
              </a:buClr>
              <a:buSzPct val="38000"/>
              <a:buFont typeface="Arial" panose="020B0604020202020204"/>
              <a:buNone/>
            </a:pPr>
            <a:r>
              <a:rPr lang="en-US" sz="2855">
                <a:latin typeface="Times New Roman" panose="02020603050405020304" charset="0"/>
                <a:cs typeface="Times New Roman" panose="02020603050405020304" charset="0"/>
              </a:rPr>
              <a:t>Define custom loss functions and data augmentation functions.</a:t>
            </a:r>
            <a:endParaRPr sz="28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61000"/>
              <a:buFont typeface="Arial" panose="020B0604020202020204"/>
              <a:buNone/>
            </a:pPr>
            <a:endParaRPr sz="2855">
              <a:latin typeface="Times New Roman" panose="02020603050405020304" charset="0"/>
              <a:cs typeface="Times New Roman" panose="02020603050405020304" charset="0"/>
            </a:endParaRPr>
          </a:p>
          <a:p>
            <a:pPr marL="0" lvl="0" indent="0" algn="l" rtl="0">
              <a:spcBef>
                <a:spcPts val="1000"/>
              </a:spcBef>
              <a:spcAft>
                <a:spcPts val="0"/>
              </a:spcAft>
              <a:buNone/>
            </a:pPr>
            <a:r>
              <a:rPr lang="en-US" sz="2855" b="1">
                <a:latin typeface="Times New Roman" panose="02020603050405020304" charset="0"/>
                <a:cs typeface="Times New Roman" panose="02020603050405020304" charset="0"/>
              </a:rPr>
              <a:t>Step-2:Data Preprocessing</a:t>
            </a:r>
            <a:endParaRPr sz="2855" b="1">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46000"/>
              <a:buFont typeface="Arial" panose="020B0604020202020204"/>
              <a:buNone/>
            </a:pPr>
            <a:r>
              <a:rPr lang="en-US" sz="2855">
                <a:latin typeface="Times New Roman" panose="02020603050405020304" charset="0"/>
                <a:cs typeface="Times New Roman" panose="02020603050405020304" charset="0"/>
              </a:rPr>
              <a:t>        Normalize the input images.</a:t>
            </a:r>
            <a:endParaRPr sz="28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6000"/>
              <a:buFont typeface="Arial" panose="020B0604020202020204"/>
              <a:buNone/>
            </a:pPr>
            <a:r>
              <a:rPr lang="en-US" sz="2855">
                <a:latin typeface="Times New Roman" panose="02020603050405020304" charset="0"/>
                <a:cs typeface="Times New Roman" panose="02020603050405020304" charset="0"/>
              </a:rPr>
              <a:t>        Apply a mask to the images to introduce noise.</a:t>
            </a:r>
            <a:endParaRPr lang="en-US" sz="28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6000"/>
              <a:buFont typeface="Arial" panose="020B0604020202020204"/>
              <a:buNone/>
            </a:pPr>
            <a:r>
              <a:rPr lang="en-US" sz="2855">
                <a:latin typeface="Times New Roman" panose="02020603050405020304" charset="0"/>
                <a:cs typeface="Times New Roman" panose="02020603050405020304" charset="0"/>
              </a:rPr>
              <a:t>        Create data generators for train, validation, and test datasets using the Data_GeneratorRaviLabel class</a:t>
            </a:r>
            <a:endParaRPr sz="28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6000"/>
              <a:buFont typeface="Arial" panose="020B0604020202020204"/>
              <a:buNone/>
            </a:pPr>
            <a:r>
              <a:rPr lang="en-US" sz="2855">
                <a:latin typeface="Times New Roman" panose="02020603050405020304" charset="0"/>
                <a:cs typeface="Times New Roman" panose="02020603050405020304" charset="0"/>
              </a:rPr>
              <a:t>       The data generator class is responsible for sampling images and creating batches for training.</a:t>
            </a:r>
            <a:endParaRPr sz="2855">
              <a:latin typeface="Times New Roman" panose="02020603050405020304" charset="0"/>
              <a:cs typeface="Times New Roman" panose="02020603050405020304" charset="0"/>
            </a:endParaRPr>
          </a:p>
          <a:p>
            <a:pPr marL="0" lvl="0" indent="0" algn="l" rtl="0">
              <a:spcBef>
                <a:spcPts val="1000"/>
              </a:spcBef>
              <a:spcAft>
                <a:spcPts val="0"/>
              </a:spcAft>
              <a:buNone/>
            </a:pPr>
            <a:endParaRPr sz="2855">
              <a:latin typeface="Times New Roman" panose="02020603050405020304" charset="0"/>
              <a:cs typeface="Times New Roman" panose="020206030504050203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33" name="Shape 133"/>
        <p:cNvGrpSpPr/>
        <p:nvPr/>
      </p:nvGrpSpPr>
      <p:grpSpPr>
        <a:xfrm>
          <a:off x="0" y="0"/>
          <a:ext cx="0" cy="0"/>
          <a:chOff x="0" y="0"/>
          <a:chExt cx="0" cy="0"/>
        </a:xfrm>
      </p:grpSpPr>
      <p:sp>
        <p:nvSpPr>
          <p:cNvPr id="134" name="Google Shape;134;p21"/>
          <p:cNvSpPr txBox="1"/>
          <p:nvPr>
            <p:ph type="body" idx="1"/>
          </p:nvPr>
        </p:nvSpPr>
        <p:spPr>
          <a:xfrm>
            <a:off x="703725" y="554700"/>
            <a:ext cx="10515600" cy="5933400"/>
          </a:xfrm>
          <a:prstGeom prst="rect">
            <a:avLst/>
          </a:prstGeom>
        </p:spPr>
        <p:txBody>
          <a:bodyPr spcFirstLastPara="1" wrap="square" lIns="91425" tIns="45700" rIns="91425" bIns="45700" anchor="t" anchorCtr="0">
            <a:normAutofit fontScale="85000" lnSpcReduction="10000"/>
          </a:bodyPr>
          <a:lstStyle/>
          <a:p>
            <a:pPr marL="0" lvl="0" indent="0" algn="l" rtl="0">
              <a:spcBef>
                <a:spcPts val="1000"/>
              </a:spcBef>
              <a:spcAft>
                <a:spcPts val="0"/>
              </a:spcAft>
              <a:buClr>
                <a:schemeClr val="dk1"/>
              </a:buClr>
              <a:buSzPct val="29000"/>
              <a:buFont typeface="Arial" panose="020B0604020202020204"/>
              <a:buNone/>
            </a:pPr>
            <a:r>
              <a:rPr lang="en-US" sz="2355" b="1">
                <a:latin typeface="Times New Roman" panose="02020603050405020304" charset="0"/>
                <a:cs typeface="Times New Roman" panose="02020603050405020304" charset="0"/>
              </a:rPr>
              <a:t>Step-3:Model Definition</a:t>
            </a:r>
            <a:br>
              <a:rPr lang="en-US" sz="2355">
                <a:latin typeface="Times New Roman" panose="02020603050405020304" charset="0"/>
                <a:cs typeface="Times New Roman" panose="02020603050405020304" charset="0"/>
              </a:rPr>
            </a:b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0000"/>
              <a:buFont typeface="Arial" panose="020B0604020202020204"/>
              <a:buNone/>
            </a:pPr>
            <a:r>
              <a:rPr lang="en-US" sz="2355">
                <a:latin typeface="Times New Roman" panose="02020603050405020304" charset="0"/>
                <a:cs typeface="Times New Roman" panose="02020603050405020304" charset="0"/>
              </a:rPr>
              <a:t>   	Define the generator model (make_generator_model):</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0000"/>
              <a:buFont typeface="Arial" panose="020B0604020202020204"/>
              <a:buNone/>
            </a:pPr>
            <a:r>
              <a:rPr lang="en-US" sz="2355">
                <a:latin typeface="Times New Roman" panose="02020603050405020304" charset="0"/>
                <a:cs typeface="Times New Roman" panose="02020603050405020304" charset="0"/>
              </a:rPr>
              <a:t>     	Sequential CNN layers with normalization and activation functions.</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0000"/>
              <a:buFont typeface="Arial" panose="020B0604020202020204"/>
              <a:buNone/>
            </a:pPr>
            <a:r>
              <a:rPr lang="en-US" sz="2355">
                <a:latin typeface="Times New Roman" panose="02020603050405020304" charset="0"/>
                <a:cs typeface="Times New Roman" panose="02020603050405020304" charset="0"/>
              </a:rPr>
              <a:t>     	Output layer with sigmoid activation to generate images.</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0000"/>
              <a:buFont typeface="Arial" panose="020B0604020202020204"/>
              <a:buNone/>
            </a:pPr>
            <a:r>
              <a:rPr lang="en-US" sz="2355">
                <a:latin typeface="Times New Roman" panose="02020603050405020304" charset="0"/>
                <a:cs typeface="Times New Roman" panose="02020603050405020304" charset="0"/>
              </a:rPr>
              <a:t>    	Define the discriminator model (make_discriminator_model):</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0000"/>
              <a:buFont typeface="Arial" panose="020B0604020202020204"/>
              <a:buNone/>
            </a:pPr>
            <a:r>
              <a:rPr lang="en-US" sz="2355">
                <a:latin typeface="Times New Roman" panose="02020603050405020304" charset="0"/>
                <a:cs typeface="Times New Roman" panose="02020603050405020304" charset="0"/>
              </a:rPr>
              <a:t>     	Sequential CNN layers with normalization and activation functions.</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0000"/>
              <a:buFont typeface="Arial" panose="020B0604020202020204"/>
              <a:buNone/>
            </a:pPr>
            <a:r>
              <a:rPr lang="en-US" sz="2355">
                <a:latin typeface="Times New Roman" panose="02020603050405020304" charset="0"/>
                <a:cs typeface="Times New Roman" panose="02020603050405020304" charset="0"/>
              </a:rPr>
              <a:t>     	Output a decision score for real vs. generated images.</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9000"/>
              <a:buFont typeface="Arial" panose="020B0604020202020204"/>
              <a:buNone/>
            </a:pP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0000"/>
              <a:buFont typeface="Arial" panose="020B0604020202020204"/>
              <a:buNone/>
            </a:pPr>
            <a:r>
              <a:rPr lang="en-US" sz="2355" b="1">
                <a:latin typeface="Times New Roman" panose="02020603050405020304" charset="0"/>
                <a:cs typeface="Times New Roman" panose="02020603050405020304" charset="0"/>
              </a:rPr>
              <a:t>Step-4:Training Functions</a:t>
            </a:r>
            <a:br>
              <a:rPr lang="en-US" sz="2355" b="1">
                <a:latin typeface="Times New Roman" panose="02020603050405020304" charset="0"/>
                <a:cs typeface="Times New Roman" panose="02020603050405020304" charset="0"/>
              </a:rPr>
            </a:br>
            <a:br>
              <a:rPr lang="en-US" sz="2355">
                <a:latin typeface="Times New Roman" panose="02020603050405020304" charset="0"/>
                <a:cs typeface="Times New Roman" panose="02020603050405020304" charset="0"/>
              </a:rPr>
            </a:br>
            <a:br>
              <a:rPr lang="en-US" sz="2355">
                <a:latin typeface="Times New Roman" panose="02020603050405020304" charset="0"/>
                <a:cs typeface="Times New Roman" panose="02020603050405020304" charset="0"/>
              </a:rPr>
            </a:br>
            <a:r>
              <a:rPr lang="en-US" sz="2355">
                <a:latin typeface="Times New Roman" panose="02020603050405020304" charset="0"/>
                <a:cs typeface="Times New Roman" panose="02020603050405020304" charset="0"/>
              </a:rPr>
              <a:t>   	Define custom distance functions (cosine_distances, proto_dist, etc.).</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29000"/>
              <a:buFont typeface="Arial" panose="020B0604020202020204"/>
              <a:buNone/>
            </a:pPr>
            <a:r>
              <a:rPr lang="en-US" sz="2355">
                <a:latin typeface="Times New Roman" panose="02020603050405020304" charset="0"/>
                <a:cs typeface="Times New Roman" panose="02020603050405020304" charset="0"/>
              </a:rPr>
              <a:t>   	Define the training step function (train_step):</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29000"/>
              <a:buFont typeface="Arial" panose="020B0604020202020204"/>
              <a:buNone/>
            </a:pPr>
            <a:r>
              <a:rPr lang="en-US" sz="2355">
                <a:latin typeface="Times New Roman" panose="02020603050405020304" charset="0"/>
                <a:cs typeface="Times New Roman" panose="02020603050405020304" charset="0"/>
              </a:rPr>
              <a:t>   	Compute discriminator loss on real and generated images.</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29000"/>
              <a:buFont typeface="Arial" panose="020B0604020202020204"/>
              <a:buNone/>
            </a:pPr>
            <a:r>
              <a:rPr lang="en-US" sz="2355">
                <a:latin typeface="Times New Roman" panose="02020603050405020304" charset="0"/>
                <a:cs typeface="Times New Roman" panose="02020603050405020304" charset="0"/>
              </a:rPr>
              <a:t>     	Compute generator loss using custom distance functions.</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29000"/>
              <a:buFont typeface="Arial" panose="020B0604020202020204"/>
              <a:buNone/>
            </a:pPr>
            <a:r>
              <a:rPr lang="en-US" sz="2355">
                <a:latin typeface="Times New Roman" panose="02020603050405020304" charset="0"/>
                <a:cs typeface="Times New Roman" panose="02020603050405020304" charset="0"/>
              </a:rPr>
              <a:t>     	Compute gradients and update model weights.</a:t>
            </a:r>
            <a:endParaRPr sz="2355">
              <a:latin typeface="Times New Roman" panose="02020603050405020304" charset="0"/>
              <a:cs typeface="Times New Roman" panose="02020603050405020304" charset="0"/>
            </a:endParaRPr>
          </a:p>
          <a:p>
            <a:pPr marL="0" lvl="0" indent="0" algn="l" rtl="0">
              <a:spcBef>
                <a:spcPts val="1000"/>
              </a:spcBef>
              <a:spcAft>
                <a:spcPts val="0"/>
              </a:spcAft>
              <a:buClr>
                <a:schemeClr val="dk1"/>
              </a:buClr>
              <a:buSzPct val="39000"/>
              <a:buFont typeface="Arial" panose="020B0604020202020204"/>
              <a:buNone/>
            </a:pPr>
          </a:p>
          <a:p>
            <a:pPr marL="0" lvl="0" indent="0" algn="l" rtl="0">
              <a:spcBef>
                <a:spcPts val="1000"/>
              </a:spcBef>
              <a:spcAft>
                <a:spcPts val="0"/>
              </a:spcAft>
              <a:buNone/>
            </a:pPr>
          </a:p>
        </p:txBody>
      </p:sp>
    </p:spTree>
  </p:cSld>
  <p:clrMapOvr>
    <a:masterClrMapping/>
  </p:clrMapOvr>
</p:sld>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11596</Words>
  <Application>WPS Presentation</Application>
  <PresentationFormat/>
  <Paragraphs>343</Paragraphs>
  <Slides>38</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38</vt:i4>
      </vt:variant>
    </vt:vector>
  </HeadingPairs>
  <TitlesOfParts>
    <vt:vector size="50" baseType="lpstr">
      <vt:lpstr>Arial</vt:lpstr>
      <vt:lpstr>SimSun</vt:lpstr>
      <vt:lpstr>Wingdings</vt:lpstr>
      <vt:lpstr>Arial</vt:lpstr>
      <vt:lpstr>Play</vt:lpstr>
      <vt:lpstr>Segoe Print</vt:lpstr>
      <vt:lpstr>Times New Roman</vt:lpstr>
      <vt:lpstr>Times New Roman</vt:lpstr>
      <vt:lpstr>Microsoft YaHei</vt:lpstr>
      <vt:lpstr>Arial Unicode MS</vt:lpstr>
      <vt:lpstr>Calibri</vt:lpstr>
      <vt:lpstr>Default Design</vt:lpstr>
      <vt:lpstr>Enhancing Generative Adversarial Networks (GANs) with CMD-GAN</vt:lpstr>
      <vt:lpstr>    Table Of Contents: </vt:lpstr>
      <vt:lpstr>  Abstract</vt:lpstr>
      <vt:lpstr>Introduction</vt:lpstr>
      <vt:lpstr>Wasserstein Generative Adversarial Network (WGAN)</vt:lpstr>
      <vt:lpstr>Related Works/Existing Works</vt:lpstr>
      <vt:lpstr>Proposed Approach: CMD-GAN</vt:lpstr>
      <vt:lpstr> Algorithm</vt:lpstr>
      <vt:lpstr>PowerPoint 演示文稿</vt:lpstr>
      <vt:lpstr>Model Architecture Diagram</vt:lpstr>
      <vt:lpstr>PowerPoint 演示文稿</vt:lpstr>
      <vt:lpstr>Experiments - Datasets Used</vt:lpstr>
      <vt:lpstr>Formulas Used :</vt:lpstr>
      <vt:lpstr>Experiments - Comparative Analysis</vt:lpstr>
      <vt:lpstr>System Hardware:</vt:lpstr>
      <vt:lpstr> Result</vt:lpstr>
      <vt:lpstr>Results comparison with other approaches:</vt:lpstr>
      <vt:lpstr>Graph Comparison Of GAN’s:</vt:lpstr>
      <vt:lpstr>PowerPoint 演示文稿</vt:lpstr>
      <vt:lpstr>Conclusion </vt:lpstr>
      <vt:lpstr>Future Directions</vt:lpstr>
      <vt:lpstr>References</vt:lpstr>
      <vt:lpstr>Speech-to-Speech LLM Bot</vt:lpstr>
      <vt:lpstr>Table Of Contents: </vt:lpstr>
      <vt:lpstr>Introduction</vt:lpstr>
      <vt:lpstr>Technology Stack</vt:lpstr>
      <vt:lpstr>System Architecture</vt:lpstr>
      <vt:lpstr>PowerPoint 演示文稿</vt:lpstr>
      <vt:lpstr>PowerPoint 演示文稿</vt:lpstr>
      <vt:lpstr>PowerPoint 演示文稿</vt:lpstr>
      <vt:lpstr>PowerPoint 演示文稿</vt:lpstr>
      <vt:lpstr>Challenges and Solutions</vt:lpstr>
      <vt:lpstr>Future Enhancements</vt:lpstr>
      <vt:lpstr> Conclusion</vt:lpstr>
      <vt:lpstr>PowerPoint 演示文稿</vt:lpstr>
      <vt:lpstr>PowerPoint 演示文稿</vt:lpstr>
      <vt:lpstr>References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Generative Adversarial Networks (GANs) with CMD-GAN</dc:title>
  <dc:creator/>
  <cp:lastModifiedBy>Ajaysai</cp:lastModifiedBy>
  <cp:revision>31</cp:revision>
  <dcterms:created xsi:type="dcterms:W3CDTF">2024-06-22T08:41:00Z</dcterms:created>
  <dcterms:modified xsi:type="dcterms:W3CDTF">2024-11-24T06:39:20Z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BD05EF8DD4F64D36827EE42781BA7EFA_13</vt:lpwstr>
  </property>
  <property fmtid="{D5CDD505-2E9C-101B-9397-08002B2CF9AE}" pid="3" name="KSOProductBuildVer">
    <vt:lpwstr>1033-12.2.0.18911</vt:lpwstr>
  </property>
</Properties>
</file>